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4" r:id="rId1"/>
  </p:sldMasterIdLst>
  <p:notesMasterIdLst>
    <p:notesMasterId r:id="rId26"/>
  </p:notesMasterIdLst>
  <p:handoutMasterIdLst>
    <p:handoutMasterId r:id="rId27"/>
  </p:handoutMasterIdLst>
  <p:sldIdLst>
    <p:sldId id="519" r:id="rId2"/>
    <p:sldId id="621" r:id="rId3"/>
    <p:sldId id="577" r:id="rId4"/>
    <p:sldId id="580" r:id="rId5"/>
    <p:sldId id="607" r:id="rId6"/>
    <p:sldId id="623" r:id="rId7"/>
    <p:sldId id="626" r:id="rId8"/>
    <p:sldId id="625" r:id="rId9"/>
    <p:sldId id="588" r:id="rId10"/>
    <p:sldId id="593" r:id="rId11"/>
    <p:sldId id="589" r:id="rId12"/>
    <p:sldId id="605" r:id="rId13"/>
    <p:sldId id="606" r:id="rId14"/>
    <p:sldId id="622" r:id="rId15"/>
    <p:sldId id="608" r:id="rId16"/>
    <p:sldId id="584" r:id="rId17"/>
    <p:sldId id="585" r:id="rId18"/>
    <p:sldId id="603" r:id="rId19"/>
    <p:sldId id="583" r:id="rId20"/>
    <p:sldId id="597" r:id="rId21"/>
    <p:sldId id="598" r:id="rId22"/>
    <p:sldId id="601" r:id="rId23"/>
    <p:sldId id="602" r:id="rId24"/>
    <p:sldId id="488" r:id="rId25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modifyVerifier cryptProviderType="rsaFull" cryptAlgorithmClass="hash" cryptAlgorithmType="typeAny" cryptAlgorithmSid="4" spinCount="50000" saltData="Z7+sHOQvpM+kyGBtmGdqXA==" hashData="GITHQf4NVrDFw/zgk6E9IFmBmxc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4D4D"/>
    <a:srgbClr val="CC0099"/>
    <a:srgbClr val="FF0000"/>
    <a:srgbClr val="FFFF00"/>
    <a:srgbClr val="3333FF"/>
    <a:srgbClr val="FFFFCC"/>
    <a:srgbClr val="C5D8FF"/>
    <a:srgbClr val="B7CFFF"/>
    <a:srgbClr val="FF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24" autoAdjust="0"/>
    <p:restoredTop sz="98879" autoAdjust="0"/>
  </p:normalViewPr>
  <p:slideViewPr>
    <p:cSldViewPr>
      <p:cViewPr varScale="1">
        <p:scale>
          <a:sx n="67" d="100"/>
          <a:sy n="67" d="100"/>
        </p:scale>
        <p:origin x="-1356" y="-90"/>
      </p:cViewPr>
      <p:guideLst>
        <p:guide orient="horz" pos="1003"/>
        <p:guide orient="horz" pos="3317"/>
        <p:guide orient="horz" pos="576"/>
        <p:guide orient="horz" pos="4269"/>
        <p:guide pos="2880"/>
        <p:guide pos="5520"/>
        <p:guide pos="4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1475" cy="49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54" tIns="46926" rIns="93854" bIns="46926" numCol="1" anchor="t" anchorCtr="0" compatLnSpc="1">
            <a:prstTxWarp prst="textNoShape">
              <a:avLst/>
            </a:prstTxWarp>
          </a:bodyPr>
          <a:lstStyle>
            <a:lvl1pPr defTabSz="938213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1" y="0"/>
            <a:ext cx="2911475" cy="49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54" tIns="46926" rIns="93854" bIns="46926" numCol="1" anchor="t" anchorCtr="0" compatLnSpc="1">
            <a:prstTxWarp prst="textNoShape">
              <a:avLst/>
            </a:prstTxWarp>
          </a:bodyPr>
          <a:lstStyle>
            <a:lvl1pPr algn="r" defTabSz="938213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13793"/>
            <a:ext cx="2911475" cy="50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54" tIns="46926" rIns="93854" bIns="46926" numCol="1" anchor="b" anchorCtr="0" compatLnSpc="1">
            <a:prstTxWarp prst="textNoShape">
              <a:avLst/>
            </a:prstTxWarp>
          </a:bodyPr>
          <a:lstStyle>
            <a:lvl1pPr defTabSz="938213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1" y="9413793"/>
            <a:ext cx="2911475" cy="50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54" tIns="46926" rIns="93854" bIns="46926" numCol="1" anchor="b" anchorCtr="0" compatLnSpc="1">
            <a:prstTxWarp prst="textNoShape">
              <a:avLst/>
            </a:prstTxWarp>
          </a:bodyPr>
          <a:lstStyle>
            <a:lvl1pPr algn="r" defTabSz="938213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07A61787-2956-4448-B6E9-5C2386F2BEEF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1475" cy="49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54" tIns="46926" rIns="93854" bIns="46926" numCol="1" anchor="t" anchorCtr="0" compatLnSpc="1">
            <a:prstTxWarp prst="textNoShape">
              <a:avLst/>
            </a:prstTxWarp>
          </a:bodyPr>
          <a:lstStyle>
            <a:lvl1pPr defTabSz="938213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1" y="0"/>
            <a:ext cx="2911475" cy="498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54" tIns="46926" rIns="93854" bIns="46926" numCol="1" anchor="t" anchorCtr="0" compatLnSpc="1">
            <a:prstTxWarp prst="textNoShape">
              <a:avLst/>
            </a:prstTxWarp>
          </a:bodyPr>
          <a:lstStyle>
            <a:lvl1pPr algn="r" defTabSz="938213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50888"/>
            <a:ext cx="4997450" cy="37480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6938" y="4748972"/>
            <a:ext cx="5003800" cy="4413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54" tIns="46926" rIns="93854" bIns="469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13793"/>
            <a:ext cx="2911475" cy="50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54" tIns="46926" rIns="93854" bIns="46926" numCol="1" anchor="b" anchorCtr="0" compatLnSpc="1">
            <a:prstTxWarp prst="textNoShape">
              <a:avLst/>
            </a:prstTxWarp>
          </a:bodyPr>
          <a:lstStyle>
            <a:lvl1pPr defTabSz="938213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1" y="9413793"/>
            <a:ext cx="2911475" cy="501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854" tIns="46926" rIns="93854" bIns="46926" numCol="1" anchor="b" anchorCtr="0" compatLnSpc="1">
            <a:prstTxWarp prst="textNoShape">
              <a:avLst/>
            </a:prstTxWarp>
          </a:bodyPr>
          <a:lstStyle>
            <a:lvl1pPr algn="r" defTabSz="938213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F8666390-EC3A-421D-A42B-61AF22592D7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F0901C-0F65-4250-845B-EF3286D8D62C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CFB4A-FD80-4718-8309-902EC2EF7502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CFB4A-FD80-4718-8309-902EC2EF7502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F0901C-0F65-4250-845B-EF3286D8D62C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CFB4A-FD80-4718-8309-902EC2EF7502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CFB4A-FD80-4718-8309-902EC2EF7502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CFB4A-FD80-4718-8309-902EC2EF7502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CFB4A-FD80-4718-8309-902EC2EF7502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F0901C-0F65-4250-845B-EF3286D8D62C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CFB4A-FD80-4718-8309-902EC2EF7502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CFB4A-FD80-4718-8309-902EC2EF7502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F0901C-0F65-4250-845B-EF3286D8D62C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CFB4A-FD80-4718-8309-902EC2EF7502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CFB4A-FD80-4718-8309-902EC2EF7502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F7B213-3595-40D3-9F2C-94C836CB6285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CFB4A-FD80-4718-8309-902EC2EF7502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CFB4A-FD80-4718-8309-902EC2EF7502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CFB4A-FD80-4718-8309-902EC2EF7502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CFB4A-FD80-4718-8309-902EC2EF7502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CFB4A-FD80-4718-8309-902EC2EF7502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CFB4A-FD80-4718-8309-902EC2EF7502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8CFB4A-FD80-4718-8309-902EC2EF7502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0" descr="48 pt logo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12100" y="5988050"/>
            <a:ext cx="87471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9"/>
          <p:cNvSpPr>
            <a:spLocks noChangeArrowheads="1"/>
          </p:cNvSpPr>
          <p:nvPr userDrawn="1"/>
        </p:nvSpPr>
        <p:spPr bwMode="auto">
          <a:xfrm>
            <a:off x="685800" y="622300"/>
            <a:ext cx="79248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lnSpc>
                <a:spcPct val="85000"/>
              </a:lnSpc>
              <a:defRPr/>
            </a:pPr>
            <a:r>
              <a:rPr lang="de-DE" sz="3200">
                <a:latin typeface="Arial Narrow" pitchFamily="34" charset="0"/>
              </a:rPr>
              <a:t> </a:t>
            </a:r>
          </a:p>
        </p:txBody>
      </p:sp>
      <p:sp>
        <p:nvSpPr>
          <p:cNvPr id="6" name="Text Box 95"/>
          <p:cNvSpPr txBox="1">
            <a:spLocks noChangeArrowheads="1"/>
          </p:cNvSpPr>
          <p:nvPr userDrawn="1"/>
        </p:nvSpPr>
        <p:spPr bwMode="auto">
          <a:xfrm>
            <a:off x="685800" y="195263"/>
            <a:ext cx="17986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>
                <a:solidFill>
                  <a:srgbClr val="B2B2B2"/>
                </a:solidFill>
                <a:latin typeface="Arial Narrow" pitchFamily="34" charset="0"/>
              </a:rPr>
              <a:t>3M Télécommunications</a:t>
            </a:r>
          </a:p>
        </p:txBody>
      </p:sp>
      <p:pic>
        <p:nvPicPr>
          <p:cNvPr id="7" name="Picture 97" descr="3M_Titel_Elektro+Telekom-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92263"/>
            <a:ext cx="9144000" cy="363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5666" name="Rectangle 5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560388"/>
            <a:ext cx="7772400" cy="201612"/>
          </a:xfrm>
        </p:spPr>
        <p:txBody>
          <a:bodyPr/>
          <a:lstStyle>
            <a:lvl1pPr>
              <a:lnSpc>
                <a:spcPct val="85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95667" name="Rectangle 5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685800" y="1028700"/>
            <a:ext cx="6400800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6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622300"/>
            <a:ext cx="1981200" cy="51181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22300"/>
            <a:ext cx="5791200" cy="51181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628775"/>
            <a:ext cx="3529013" cy="4111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367213" y="1628775"/>
            <a:ext cx="3529012" cy="4111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22300"/>
            <a:ext cx="79248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Mastertitelformat bearbeiten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28775"/>
            <a:ext cx="7210425" cy="411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494598" name="Rectangle 6"/>
          <p:cNvSpPr>
            <a:spLocks noChangeArrowheads="1"/>
          </p:cNvSpPr>
          <p:nvPr/>
        </p:nvSpPr>
        <p:spPr bwMode="auto">
          <a:xfrm>
            <a:off x="176213" y="6435725"/>
            <a:ext cx="484187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>
              <a:defRPr/>
            </a:pPr>
            <a:fld id="{460938BF-6916-4540-90FE-76160A3F98A5}" type="slidenum">
              <a:rPr lang="en-US" sz="1000">
                <a:solidFill>
                  <a:srgbClr val="808080"/>
                </a:solidFill>
                <a:latin typeface="Arial Narrow" pitchFamily="34" charset="0"/>
              </a:rPr>
              <a:pPr>
                <a:defRPr/>
              </a:pPr>
              <a:t>‹N°›</a:t>
            </a:fld>
            <a:endParaRPr lang="en-US" sz="900">
              <a:solidFill>
                <a:srgbClr val="808080"/>
              </a:solidFill>
              <a:latin typeface="Arial Black" pitchFamily="34" charset="0"/>
            </a:endParaRPr>
          </a:p>
        </p:txBody>
      </p:sp>
      <p:sp>
        <p:nvSpPr>
          <p:cNvPr id="494600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7225" y="6572250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80808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© 3M 2007.  All Rights Reserved.</a:t>
            </a:r>
          </a:p>
        </p:txBody>
      </p:sp>
      <p:sp>
        <p:nvSpPr>
          <p:cNvPr id="494602" name="Text Box 10"/>
          <p:cNvSpPr txBox="1">
            <a:spLocks noChangeArrowheads="1"/>
          </p:cNvSpPr>
          <p:nvPr/>
        </p:nvSpPr>
        <p:spPr bwMode="auto">
          <a:xfrm>
            <a:off x="685800" y="195263"/>
            <a:ext cx="460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>
                <a:solidFill>
                  <a:srgbClr val="B2B2B2"/>
                </a:solidFill>
                <a:latin typeface="Arial Narrow" pitchFamily="34" charset="0"/>
              </a:rPr>
              <a:t> </a:t>
            </a:r>
          </a:p>
        </p:txBody>
      </p:sp>
      <p:pic>
        <p:nvPicPr>
          <p:cNvPr id="1031" name="Picture 14" descr="48 pt logo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150225" y="6172200"/>
            <a:ext cx="68580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31" descr="3M_Titel_Elektro+Telekom-6"/>
          <p:cNvPicPr>
            <a:picLocks noChangeAspect="1" noChangeArrowheads="1"/>
          </p:cNvPicPr>
          <p:nvPr userDrawn="1"/>
        </p:nvPicPr>
        <p:blipFill>
          <a:blip r:embed="rId14" cstate="print"/>
          <a:srcRect l="89377" r="5901"/>
          <a:stretch>
            <a:fillRect/>
          </a:stretch>
        </p:blipFill>
        <p:spPr bwMode="auto">
          <a:xfrm>
            <a:off x="0" y="1592263"/>
            <a:ext cx="431800" cy="363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4624" name="Text Box 32"/>
          <p:cNvSpPr txBox="1">
            <a:spLocks noChangeArrowheads="1"/>
          </p:cNvSpPr>
          <p:nvPr userDrawn="1"/>
        </p:nvSpPr>
        <p:spPr bwMode="auto">
          <a:xfrm>
            <a:off x="685800" y="171450"/>
            <a:ext cx="24765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>
                <a:solidFill>
                  <a:srgbClr val="B2B2B2"/>
                </a:solidFill>
              </a:rPr>
              <a:t>3M Télécommunications</a:t>
            </a:r>
            <a:endParaRPr lang="en-US" sz="1600">
              <a:solidFill>
                <a:srgbClr val="B2B2B2"/>
              </a:solidFill>
              <a:latin typeface="Arial Narrow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med">
    <p:fade/>
  </p:transition>
  <p:timing>
    <p:tnLst>
      <p:par>
        <p:cTn id="1" dur="indefinite" restart="never" nodeType="tmRoot"/>
      </p:par>
    </p:tnLst>
  </p:timing>
  <p:hf sldNum="0" hdr="0" ftr="0"/>
  <p:txStyles>
    <p:titleStyle>
      <a:lvl1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pitchFamily="34" charset="0"/>
          <a:cs typeface="Arial" charset="0"/>
        </a:defRPr>
      </a:lvl2pPr>
      <a:lvl3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pitchFamily="34" charset="0"/>
          <a:cs typeface="Arial" charset="0"/>
        </a:defRPr>
      </a:lvl3pPr>
      <a:lvl4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pitchFamily="34" charset="0"/>
          <a:cs typeface="Arial" charset="0"/>
        </a:defRPr>
      </a:lvl4pPr>
      <a:lvl5pPr algn="l" rtl="0" eaLnBrk="0" fontAlgn="base" hangingPunct="0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pitchFamily="34" charset="0"/>
          <a:cs typeface="Arial" charset="0"/>
        </a:defRPr>
      </a:lvl5pPr>
      <a:lvl6pPr marL="457200" algn="l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pitchFamily="34" charset="0"/>
          <a:cs typeface="Arial" charset="0"/>
        </a:defRPr>
      </a:lvl6pPr>
      <a:lvl7pPr marL="914400" algn="l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pitchFamily="34" charset="0"/>
          <a:cs typeface="Arial" charset="0"/>
        </a:defRPr>
      </a:lvl7pPr>
      <a:lvl8pPr marL="1371600" algn="l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pitchFamily="34" charset="0"/>
          <a:cs typeface="Arial" charset="0"/>
        </a:defRPr>
      </a:lvl8pPr>
      <a:lvl9pPr marL="1828800" algn="l" rtl="0" fontAlgn="base">
        <a:lnSpc>
          <a:spcPct val="7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1500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10000"/>
        </a:spcBef>
        <a:spcAft>
          <a:spcPct val="20000"/>
        </a:spcAft>
        <a:buClr>
          <a:schemeClr val="hlink"/>
        </a:buClr>
        <a:buFont typeface="Wingdings" pitchFamily="2" charset="2"/>
        <a:buChar char="§"/>
        <a:defRPr sz="2000" i="1">
          <a:solidFill>
            <a:srgbClr val="4D4D4D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0"/>
        </a:spcBef>
        <a:spcAft>
          <a:spcPct val="20000"/>
        </a:spcAft>
        <a:buClr>
          <a:schemeClr val="hlink"/>
        </a:buClr>
        <a:buFont typeface="Wingdings" pitchFamily="2" charset="2"/>
        <a:buChar char="§"/>
        <a:defRPr sz="2000" i="1">
          <a:solidFill>
            <a:srgbClr val="4D4D4D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1600">
          <a:solidFill>
            <a:srgbClr val="4D4D4D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1400">
          <a:solidFill>
            <a:srgbClr val="4D4D4D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1400">
          <a:solidFill>
            <a:srgbClr val="4D4D4D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1400">
          <a:solidFill>
            <a:srgbClr val="4D4D4D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1400">
          <a:solidFill>
            <a:srgbClr val="4D4D4D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1400">
          <a:solidFill>
            <a:srgbClr val="4D4D4D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10" Type="http://schemas.openxmlformats.org/officeDocument/2006/relationships/image" Target="../media/image5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</a:t>
            </a:r>
            <a:r>
              <a:rPr lang="en-US" dirty="0" smtClean="0"/>
              <a:t>2012.  </a:t>
            </a:r>
            <a:r>
              <a:rPr lang="en-US" dirty="0"/>
              <a:t>All Rights Reserved.</a:t>
            </a: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549275"/>
            <a:ext cx="8459787" cy="1008063"/>
          </a:xfrm>
        </p:spPr>
        <p:txBody>
          <a:bodyPr/>
          <a:lstStyle/>
          <a:p>
            <a:pPr eaLnBrk="1" hangingPunct="1"/>
            <a:r>
              <a:rPr lang="en-US" sz="5400" b="1" i="1" dirty="0" smtClean="0">
                <a:solidFill>
                  <a:schemeClr val="hlink"/>
                </a:solidFill>
              </a:rPr>
              <a:t>BPEO</a:t>
            </a:r>
            <a:endParaRPr lang="fr-FR" sz="1400" dirty="0" smtClean="0">
              <a:solidFill>
                <a:schemeClr val="hlink"/>
              </a:solidFill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859338" y="6630988"/>
            <a:ext cx="42132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sz="1000" dirty="0" smtClean="0">
                <a:solidFill>
                  <a:schemeClr val="bg2"/>
                </a:solidFill>
              </a:rPr>
              <a:t>BPEO Boitiers T0-T1,5-ed00</a:t>
            </a:r>
            <a:endParaRPr lang="fr-FR" sz="1000" dirty="0">
              <a:solidFill>
                <a:schemeClr val="bg2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84213" y="4837113"/>
            <a:ext cx="8459787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85000"/>
              </a:lnSpc>
            </a:pPr>
            <a:r>
              <a:rPr lang="fr-FR" sz="4200" b="1" i="1" dirty="0" smtClean="0">
                <a:solidFill>
                  <a:schemeClr val="hlink"/>
                </a:solidFill>
                <a:latin typeface="Arial Narrow" pitchFamily="34" charset="0"/>
              </a:rPr>
              <a:t>Les boitiers T0 et T1,5</a:t>
            </a:r>
            <a:endParaRPr lang="fr-FR" sz="4200" b="1" i="1" dirty="0">
              <a:solidFill>
                <a:schemeClr val="hlink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281697"/>
            <a:ext cx="2675390" cy="2883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2631711"/>
            <a:ext cx="2628292" cy="3533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40668"/>
            <a:ext cx="7740662" cy="468052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fr-FR" dirty="0" smtClean="0"/>
              <a:t>OUVERTURE du boitier T0</a:t>
            </a:r>
            <a:endParaRPr lang="en-US" b="1" dirty="0" smtClean="0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548680"/>
            <a:ext cx="2808312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Flèche droite 21"/>
          <p:cNvSpPr/>
          <p:nvPr/>
        </p:nvSpPr>
        <p:spPr>
          <a:xfrm rot="16200000">
            <a:off x="4388707" y="4440385"/>
            <a:ext cx="510602" cy="43204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Flèche droite 22"/>
          <p:cNvSpPr/>
          <p:nvPr/>
        </p:nvSpPr>
        <p:spPr>
          <a:xfrm rot="16200000">
            <a:off x="1652403" y="5124461"/>
            <a:ext cx="510602" cy="43204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3"/>
          <p:cNvSpPr>
            <a:spLocks noChangeArrowheads="1"/>
          </p:cNvSpPr>
          <p:nvPr/>
        </p:nvSpPr>
        <p:spPr bwMode="auto">
          <a:xfrm>
            <a:off x="503746" y="1088740"/>
            <a:ext cx="5580422" cy="54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Sortir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capot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vers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 haut 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744923"/>
            <a:ext cx="2016224" cy="2700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40668"/>
            <a:ext cx="7740662" cy="468052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fr-FR" dirty="0" smtClean="0"/>
              <a:t>FERMETURE du boitier T0</a:t>
            </a:r>
            <a:endParaRPr lang="en-US" b="1" dirty="0" smtClean="0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  <p:sp>
        <p:nvSpPr>
          <p:cNvPr id="48" name="Rectangle 3"/>
          <p:cNvSpPr>
            <a:spLocks noChangeArrowheads="1"/>
          </p:cNvSpPr>
          <p:nvPr/>
        </p:nvSpPr>
        <p:spPr bwMode="auto">
          <a:xfrm>
            <a:off x="503746" y="980728"/>
            <a:ext cx="8424738" cy="1548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Vérifier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propreté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du joint et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l’intérieur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du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capot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Présenter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capot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au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dessus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du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socle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Pousser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 le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capot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vers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 bas pour le clipper des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deux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cotés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2740442"/>
            <a:ext cx="2556284" cy="2704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804756" y="2741106"/>
            <a:ext cx="1979712" cy="2704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1" y="2744924"/>
            <a:ext cx="1227705" cy="27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5" name="Groupe 44"/>
          <p:cNvGrpSpPr/>
          <p:nvPr/>
        </p:nvGrpSpPr>
        <p:grpSpPr>
          <a:xfrm>
            <a:off x="4391980" y="5373214"/>
            <a:ext cx="2088232" cy="648074"/>
            <a:chOff x="4391980" y="5373214"/>
            <a:chExt cx="2088232" cy="648074"/>
          </a:xfrm>
        </p:grpSpPr>
        <p:sp>
          <p:nvSpPr>
            <p:cNvPr id="39" name="Line 18"/>
            <p:cNvSpPr>
              <a:spLocks noChangeShapeType="1"/>
            </p:cNvSpPr>
            <p:nvPr/>
          </p:nvSpPr>
          <p:spPr bwMode="auto">
            <a:xfrm rot="16200000" flipV="1">
              <a:off x="4373978" y="5391217"/>
              <a:ext cx="324036" cy="2880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2" name="Line 18"/>
            <p:cNvSpPr>
              <a:spLocks noChangeShapeType="1"/>
            </p:cNvSpPr>
            <p:nvPr/>
          </p:nvSpPr>
          <p:spPr bwMode="auto">
            <a:xfrm rot="5400000" flipH="1" flipV="1">
              <a:off x="6174178" y="5391216"/>
              <a:ext cx="324036" cy="28803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" name="Rectangle 3"/>
            <p:cNvSpPr>
              <a:spLocks noChangeArrowheads="1"/>
            </p:cNvSpPr>
            <p:nvPr/>
          </p:nvSpPr>
          <p:spPr bwMode="auto">
            <a:xfrm>
              <a:off x="4644008" y="5625244"/>
              <a:ext cx="1584176" cy="3960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457200" indent="-457200" algn="ctr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US" sz="2200" b="1" i="1" dirty="0" smtClean="0">
                  <a:solidFill>
                    <a:srgbClr val="4D4D4D"/>
                  </a:solidFill>
                  <a:latin typeface="Arial Narrow" pitchFamily="34" charset="0"/>
                </a:rPr>
                <a:t>Clipper ICI</a:t>
              </a:r>
              <a:endParaRPr lang="en-US" sz="2200" b="1" i="1" dirty="0">
                <a:solidFill>
                  <a:srgbClr val="4D4D4D"/>
                </a:solidFill>
                <a:latin typeface="Arial Narrow" pitchFamily="34" charset="0"/>
              </a:endParaRPr>
            </a:p>
          </p:txBody>
        </p:sp>
      </p:grpSp>
      <p:sp>
        <p:nvSpPr>
          <p:cNvPr id="44" name="Line 18"/>
          <p:cNvSpPr>
            <a:spLocks noChangeShapeType="1"/>
          </p:cNvSpPr>
          <p:nvPr/>
        </p:nvSpPr>
        <p:spPr bwMode="auto">
          <a:xfrm rot="16200000" flipV="1">
            <a:off x="8298414" y="4095074"/>
            <a:ext cx="324036" cy="288032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14" name="Flèche droite 13"/>
          <p:cNvSpPr/>
          <p:nvPr/>
        </p:nvSpPr>
        <p:spPr>
          <a:xfrm rot="16200000" flipH="1">
            <a:off x="1143311" y="4104767"/>
            <a:ext cx="828092" cy="70069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fr-FR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0.13912 L -3.88889E-6 2.96296E-6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uiExpand="1" build="p"/>
      <p:bldP spid="44" grpId="0" animBg="1"/>
      <p:bldP spid="44" grpId="1" animBg="1"/>
      <p:bldP spid="14" grpId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4108" y="980728"/>
            <a:ext cx="3599892" cy="1829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532" y="4041068"/>
            <a:ext cx="2376264" cy="16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4041068"/>
            <a:ext cx="2628292" cy="16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00092" y="4041068"/>
            <a:ext cx="3744416" cy="169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40668"/>
            <a:ext cx="7740662" cy="468052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fr-FR" dirty="0" smtClean="0"/>
              <a:t>Montage Mural du boitier T0</a:t>
            </a:r>
            <a:endParaRPr lang="en-US" b="1" dirty="0" smtClean="0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  <p:sp>
        <p:nvSpPr>
          <p:cNvPr id="48" name="Rectangle 3"/>
          <p:cNvSpPr>
            <a:spLocks noChangeArrowheads="1"/>
          </p:cNvSpPr>
          <p:nvPr/>
        </p:nvSpPr>
        <p:spPr bwMode="auto">
          <a:xfrm>
            <a:off x="503746" y="980728"/>
            <a:ext cx="5148374" cy="3564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Utiliser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encoches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extérieures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Ou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utiliser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une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encoche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centrale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avec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une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encoche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extérieure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	en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glissant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patte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sous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vis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,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	en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pivotant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boite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vers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 bas,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	en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serrant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deux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vis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23" name="Line 18"/>
          <p:cNvSpPr>
            <a:spLocks noChangeShapeType="1"/>
          </p:cNvSpPr>
          <p:nvPr/>
        </p:nvSpPr>
        <p:spPr bwMode="auto">
          <a:xfrm rot="16200000">
            <a:off x="6426206" y="2276873"/>
            <a:ext cx="0" cy="396044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24" name="Line 18"/>
          <p:cNvSpPr>
            <a:spLocks noChangeShapeType="1"/>
          </p:cNvSpPr>
          <p:nvPr/>
        </p:nvSpPr>
        <p:spPr bwMode="auto">
          <a:xfrm rot="5400000" flipH="1">
            <a:off x="5832140" y="2852936"/>
            <a:ext cx="43204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16" name="Line 18"/>
          <p:cNvSpPr>
            <a:spLocks noChangeShapeType="1"/>
          </p:cNvSpPr>
          <p:nvPr/>
        </p:nvSpPr>
        <p:spPr bwMode="auto">
          <a:xfrm rot="5400000">
            <a:off x="8262410" y="2276872"/>
            <a:ext cx="0" cy="396044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17" name="Line 18"/>
          <p:cNvSpPr>
            <a:spLocks noChangeShapeType="1"/>
          </p:cNvSpPr>
          <p:nvPr/>
        </p:nvSpPr>
        <p:spPr bwMode="auto">
          <a:xfrm rot="5400000" flipH="1">
            <a:off x="8424428" y="2852936"/>
            <a:ext cx="43204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25" name="Line 18"/>
          <p:cNvSpPr>
            <a:spLocks noChangeShapeType="1"/>
          </p:cNvSpPr>
          <p:nvPr/>
        </p:nvSpPr>
        <p:spPr bwMode="auto">
          <a:xfrm rot="16200000">
            <a:off x="827584" y="5193196"/>
            <a:ext cx="216024" cy="43204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26" name="Line 18"/>
          <p:cNvSpPr>
            <a:spLocks noChangeShapeType="1"/>
          </p:cNvSpPr>
          <p:nvPr/>
        </p:nvSpPr>
        <p:spPr bwMode="auto">
          <a:xfrm rot="16200000" flipH="1">
            <a:off x="4896036" y="5085184"/>
            <a:ext cx="432047" cy="14401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27" name="Line 18"/>
          <p:cNvSpPr>
            <a:spLocks noChangeShapeType="1"/>
          </p:cNvSpPr>
          <p:nvPr/>
        </p:nvSpPr>
        <p:spPr bwMode="auto">
          <a:xfrm rot="16200000">
            <a:off x="6354199" y="5823266"/>
            <a:ext cx="468051" cy="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28" name="Line 18"/>
          <p:cNvSpPr>
            <a:spLocks noChangeShapeType="1"/>
          </p:cNvSpPr>
          <p:nvPr/>
        </p:nvSpPr>
        <p:spPr bwMode="auto">
          <a:xfrm rot="16200000">
            <a:off x="8478435" y="5823266"/>
            <a:ext cx="468051" cy="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7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7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uiExpand="1" build="p"/>
      <p:bldP spid="23" grpId="1" animBg="1"/>
      <p:bldP spid="23" grpId="3" animBg="1"/>
      <p:bldP spid="24" grpId="0" animBg="1"/>
      <p:bldP spid="24" grpId="1" animBg="1"/>
      <p:bldP spid="24" grpId="2" animBg="1"/>
      <p:bldP spid="24" grpId="3" animBg="1"/>
      <p:bldP spid="24" grpId="4" animBg="1"/>
      <p:bldP spid="16" grpId="2" animBg="1"/>
      <p:bldP spid="16" grpId="3" animBg="1"/>
      <p:bldP spid="16" grpId="4" animBg="1"/>
      <p:bldP spid="17" grpId="0" animBg="1"/>
      <p:bldP spid="17" grpId="1" animBg="1"/>
      <p:bldP spid="17" grpId="2" animBg="1"/>
      <p:bldP spid="17" grpId="3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8" grpId="0" animBg="1"/>
      <p:bldP spid="2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588" y="1592796"/>
            <a:ext cx="6876764" cy="4755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40668"/>
            <a:ext cx="7740662" cy="468052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fr-FR" dirty="0" smtClean="0"/>
              <a:t>Montage sur Poteau du boitier T0</a:t>
            </a:r>
            <a:endParaRPr lang="en-US" b="1" dirty="0" smtClean="0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  <p:sp>
        <p:nvSpPr>
          <p:cNvPr id="48" name="Rectangle 3"/>
          <p:cNvSpPr>
            <a:spLocks noChangeArrowheads="1"/>
          </p:cNvSpPr>
          <p:nvPr/>
        </p:nvSpPr>
        <p:spPr bwMode="auto">
          <a:xfrm>
            <a:off x="503746" y="980728"/>
            <a:ext cx="644451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Passer le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feuillard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partie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centrale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à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l’arrière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du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boitier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24" name="Line 18"/>
          <p:cNvSpPr>
            <a:spLocks noChangeShapeType="1"/>
          </p:cNvSpPr>
          <p:nvPr/>
        </p:nvSpPr>
        <p:spPr bwMode="auto">
          <a:xfrm rot="5400000" flipH="1">
            <a:off x="4211960" y="6381328"/>
            <a:ext cx="576064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642" name="Rectangle 2"/>
          <p:cNvSpPr>
            <a:spLocks noChangeArrowheads="1"/>
          </p:cNvSpPr>
          <p:nvPr/>
        </p:nvSpPr>
        <p:spPr bwMode="auto">
          <a:xfrm>
            <a:off x="647700" y="3502025"/>
            <a:ext cx="5976938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de-DE" sz="7500">
                <a:solidFill>
                  <a:schemeClr val="bg1"/>
                </a:solidFill>
                <a:latin typeface="Arial Narrow" pitchFamily="34" charset="0"/>
              </a:rPr>
              <a:t>Optimisez</a:t>
            </a:r>
          </a:p>
        </p:txBody>
      </p:sp>
      <p:sp>
        <p:nvSpPr>
          <p:cNvPr id="1008643" name="Rectangle 3"/>
          <p:cNvSpPr>
            <a:spLocks noChangeArrowheads="1"/>
          </p:cNvSpPr>
          <p:nvPr/>
        </p:nvSpPr>
        <p:spPr bwMode="auto">
          <a:xfrm>
            <a:off x="2159000" y="4508500"/>
            <a:ext cx="5075238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de-DE" sz="4000">
                <a:latin typeface="Arial Narrow" pitchFamily="34" charset="0"/>
              </a:rPr>
              <a:t>vos réseaux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50825" y="733425"/>
            <a:ext cx="878522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85000"/>
              </a:lnSpc>
            </a:pPr>
            <a:r>
              <a:rPr lang="en-US" sz="3600" b="1" dirty="0" smtClean="0">
                <a:solidFill>
                  <a:schemeClr val="hlink"/>
                </a:solidFill>
                <a:latin typeface="Arial Narrow" pitchFamily="34" charset="0"/>
              </a:rPr>
              <a:t>BPEO T1,5</a:t>
            </a:r>
            <a:endParaRPr lang="fr-FR" sz="3600" b="1" dirty="0">
              <a:solidFill>
                <a:schemeClr val="hlink"/>
              </a:solidFill>
              <a:latin typeface="Arial Narrow" pitchFamily="34" charset="0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2103" y="3833828"/>
            <a:ext cx="4732125" cy="2907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40668"/>
            <a:ext cx="7740662" cy="468052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fr-FR" dirty="0" smtClean="0"/>
              <a:t>Boitier BPEO T1,5</a:t>
            </a:r>
            <a:endParaRPr lang="en-US" b="1" dirty="0" smtClean="0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  <p:sp>
        <p:nvSpPr>
          <p:cNvPr id="48" name="Rectangle 3"/>
          <p:cNvSpPr>
            <a:spLocks noChangeArrowheads="1"/>
          </p:cNvSpPr>
          <p:nvPr/>
        </p:nvSpPr>
        <p:spPr bwMode="auto">
          <a:xfrm>
            <a:off x="503746" y="1196752"/>
            <a:ext cx="6156486" cy="2340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Organiseur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12 Pas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13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Ecam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 Simple Ø S 3,5-9,5mm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2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Ecam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 Simple Ø S 5-18mm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1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Ecam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Double Ø D 6-18mm (2x Ø S 4-12mm)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grpSp>
        <p:nvGrpSpPr>
          <p:cNvPr id="4" name="Groupe 55"/>
          <p:cNvGrpSpPr/>
          <p:nvPr/>
        </p:nvGrpSpPr>
        <p:grpSpPr>
          <a:xfrm>
            <a:off x="3419872" y="5814048"/>
            <a:ext cx="1584176" cy="576064"/>
            <a:chOff x="3311860" y="4923166"/>
            <a:chExt cx="1584176" cy="576064"/>
          </a:xfrm>
        </p:grpSpPr>
        <p:sp>
          <p:nvSpPr>
            <p:cNvPr id="53" name="Ellipse 52"/>
            <p:cNvSpPr/>
            <p:nvPr/>
          </p:nvSpPr>
          <p:spPr>
            <a:xfrm>
              <a:off x="3311860" y="4923166"/>
              <a:ext cx="576064" cy="57606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Ellipse 53"/>
            <p:cNvSpPr/>
            <p:nvPr/>
          </p:nvSpPr>
          <p:spPr>
            <a:xfrm>
              <a:off x="4319972" y="4923166"/>
              <a:ext cx="576064" cy="57606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5" name="Groupe 54"/>
          <p:cNvGrpSpPr/>
          <p:nvPr/>
        </p:nvGrpSpPr>
        <p:grpSpPr>
          <a:xfrm>
            <a:off x="2483768" y="4553908"/>
            <a:ext cx="3528392" cy="864096"/>
            <a:chOff x="2483768" y="4401108"/>
            <a:chExt cx="3528392" cy="864096"/>
          </a:xfrm>
        </p:grpSpPr>
        <p:sp>
          <p:nvSpPr>
            <p:cNvPr id="40" name="Ellipse 39"/>
            <p:cNvSpPr/>
            <p:nvPr/>
          </p:nvSpPr>
          <p:spPr>
            <a:xfrm>
              <a:off x="2699792" y="4401108"/>
              <a:ext cx="396044" cy="396044"/>
            </a:xfrm>
            <a:prstGeom prst="ellipse">
              <a:avLst/>
            </a:prstGeom>
            <a:solidFill>
              <a:srgbClr val="3333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Ellipse 51"/>
            <p:cNvSpPr/>
            <p:nvPr/>
          </p:nvSpPr>
          <p:spPr>
            <a:xfrm>
              <a:off x="3203848" y="4401108"/>
              <a:ext cx="396044" cy="396044"/>
            </a:xfrm>
            <a:prstGeom prst="ellipse">
              <a:avLst/>
            </a:prstGeom>
            <a:solidFill>
              <a:srgbClr val="3333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Ellipse 38"/>
            <p:cNvSpPr/>
            <p:nvPr/>
          </p:nvSpPr>
          <p:spPr>
            <a:xfrm>
              <a:off x="3743908" y="4401108"/>
              <a:ext cx="396044" cy="396044"/>
            </a:xfrm>
            <a:prstGeom prst="ellipse">
              <a:avLst/>
            </a:prstGeom>
            <a:solidFill>
              <a:srgbClr val="3333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Ellipse 40"/>
            <p:cNvSpPr/>
            <p:nvPr/>
          </p:nvSpPr>
          <p:spPr>
            <a:xfrm>
              <a:off x="4283968" y="4401108"/>
              <a:ext cx="396044" cy="396044"/>
            </a:xfrm>
            <a:prstGeom prst="ellipse">
              <a:avLst/>
            </a:prstGeom>
            <a:solidFill>
              <a:srgbClr val="3333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Ellipse 41"/>
            <p:cNvSpPr/>
            <p:nvPr/>
          </p:nvSpPr>
          <p:spPr>
            <a:xfrm>
              <a:off x="4824028" y="4401108"/>
              <a:ext cx="396044" cy="396044"/>
            </a:xfrm>
            <a:prstGeom prst="ellipse">
              <a:avLst/>
            </a:prstGeom>
            <a:solidFill>
              <a:srgbClr val="3333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Ellipse 42"/>
            <p:cNvSpPr/>
            <p:nvPr/>
          </p:nvSpPr>
          <p:spPr>
            <a:xfrm>
              <a:off x="5364088" y="4401108"/>
              <a:ext cx="396044" cy="396044"/>
            </a:xfrm>
            <a:prstGeom prst="ellipse">
              <a:avLst/>
            </a:prstGeom>
            <a:solidFill>
              <a:srgbClr val="3333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Ellipse 43"/>
            <p:cNvSpPr/>
            <p:nvPr/>
          </p:nvSpPr>
          <p:spPr>
            <a:xfrm>
              <a:off x="4031940" y="4869160"/>
              <a:ext cx="396044" cy="396044"/>
            </a:xfrm>
            <a:prstGeom prst="ellipse">
              <a:avLst/>
            </a:prstGeom>
            <a:solidFill>
              <a:srgbClr val="3333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Ellipse 44"/>
            <p:cNvSpPr/>
            <p:nvPr/>
          </p:nvSpPr>
          <p:spPr>
            <a:xfrm>
              <a:off x="4535996" y="4869160"/>
              <a:ext cx="396044" cy="396044"/>
            </a:xfrm>
            <a:prstGeom prst="ellipse">
              <a:avLst/>
            </a:prstGeom>
            <a:solidFill>
              <a:srgbClr val="3333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Ellipse 45"/>
            <p:cNvSpPr/>
            <p:nvPr/>
          </p:nvSpPr>
          <p:spPr>
            <a:xfrm>
              <a:off x="5076056" y="4869160"/>
              <a:ext cx="396044" cy="396044"/>
            </a:xfrm>
            <a:prstGeom prst="ellipse">
              <a:avLst/>
            </a:prstGeom>
            <a:solidFill>
              <a:srgbClr val="3333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Ellipse 46"/>
            <p:cNvSpPr/>
            <p:nvPr/>
          </p:nvSpPr>
          <p:spPr>
            <a:xfrm>
              <a:off x="5616116" y="4869160"/>
              <a:ext cx="396044" cy="396044"/>
            </a:xfrm>
            <a:prstGeom prst="ellipse">
              <a:avLst/>
            </a:prstGeom>
            <a:solidFill>
              <a:srgbClr val="3333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Ellipse 48"/>
            <p:cNvSpPr/>
            <p:nvPr/>
          </p:nvSpPr>
          <p:spPr>
            <a:xfrm>
              <a:off x="3491880" y="4869160"/>
              <a:ext cx="396044" cy="396044"/>
            </a:xfrm>
            <a:prstGeom prst="ellipse">
              <a:avLst/>
            </a:prstGeom>
            <a:solidFill>
              <a:srgbClr val="3333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Ellipse 49"/>
            <p:cNvSpPr/>
            <p:nvPr/>
          </p:nvSpPr>
          <p:spPr>
            <a:xfrm>
              <a:off x="2987824" y="4869160"/>
              <a:ext cx="396044" cy="396044"/>
            </a:xfrm>
            <a:prstGeom prst="ellipse">
              <a:avLst/>
            </a:prstGeom>
            <a:solidFill>
              <a:srgbClr val="3333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Ellipse 50"/>
            <p:cNvSpPr/>
            <p:nvPr/>
          </p:nvSpPr>
          <p:spPr>
            <a:xfrm>
              <a:off x="2483768" y="4869160"/>
              <a:ext cx="396044" cy="396044"/>
            </a:xfrm>
            <a:prstGeom prst="ellipse">
              <a:avLst/>
            </a:prstGeom>
            <a:solidFill>
              <a:srgbClr val="3333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0" name="Groupe 59"/>
          <p:cNvGrpSpPr/>
          <p:nvPr/>
        </p:nvGrpSpPr>
        <p:grpSpPr>
          <a:xfrm>
            <a:off x="2303748" y="5706036"/>
            <a:ext cx="3816424" cy="792088"/>
            <a:chOff x="2303748" y="5553236"/>
            <a:chExt cx="3816424" cy="792088"/>
          </a:xfrm>
        </p:grpSpPr>
        <p:sp>
          <p:nvSpPr>
            <p:cNvPr id="57" name="Ellipse 56"/>
            <p:cNvSpPr/>
            <p:nvPr/>
          </p:nvSpPr>
          <p:spPr>
            <a:xfrm>
              <a:off x="2303748" y="5553236"/>
              <a:ext cx="792089" cy="792088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Ellipse 58"/>
            <p:cNvSpPr/>
            <p:nvPr/>
          </p:nvSpPr>
          <p:spPr>
            <a:xfrm>
              <a:off x="5328083" y="5553236"/>
              <a:ext cx="792089" cy="792088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620687"/>
            <a:ext cx="2195736" cy="3185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9852" y="2024844"/>
            <a:ext cx="2519772" cy="2124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40668"/>
            <a:ext cx="7740662" cy="468052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fr-FR" dirty="0" smtClean="0"/>
              <a:t>OUVERTURE du boitier T1,5</a:t>
            </a:r>
            <a:endParaRPr lang="en-US" b="1" dirty="0" smtClean="0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  <p:sp>
        <p:nvSpPr>
          <p:cNvPr id="48" name="Rectangle 3"/>
          <p:cNvSpPr>
            <a:spLocks noChangeArrowheads="1"/>
          </p:cNvSpPr>
          <p:nvPr/>
        </p:nvSpPr>
        <p:spPr bwMode="auto">
          <a:xfrm>
            <a:off x="503746" y="980728"/>
            <a:ext cx="8424738" cy="828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Glisser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un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tournevis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plat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sous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charniere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d’ouverture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/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fermeture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smtClean="0">
                <a:solidFill>
                  <a:srgbClr val="4D4D4D"/>
                </a:solidFill>
                <a:latin typeface="Arial Narrow" pitchFamily="34" charset="0"/>
              </a:rPr>
              <a:t>Attention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: ne pas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enfoncer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tournevis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trop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loin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sinon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risque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casse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564" y="2024844"/>
            <a:ext cx="2410778" cy="2124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277406"/>
            <a:ext cx="2520280" cy="258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2060848"/>
            <a:ext cx="43340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" name="Groupe 27"/>
          <p:cNvGrpSpPr/>
          <p:nvPr/>
        </p:nvGrpSpPr>
        <p:grpSpPr>
          <a:xfrm>
            <a:off x="5976664" y="2024845"/>
            <a:ext cx="2519772" cy="2124235"/>
            <a:chOff x="5976664" y="2024845"/>
            <a:chExt cx="2519772" cy="2124235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976664" y="2024845"/>
              <a:ext cx="2519772" cy="2124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812867" y="3068961"/>
              <a:ext cx="638748" cy="64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012667" y="2060849"/>
              <a:ext cx="432048" cy="434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" name="Ellipse 23"/>
          <p:cNvSpPr/>
          <p:nvPr/>
        </p:nvSpPr>
        <p:spPr>
          <a:xfrm>
            <a:off x="6768751" y="3212977"/>
            <a:ext cx="648072" cy="648072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503548" y="4581128"/>
            <a:ext cx="4068452" cy="162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Faire levier pour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ouvrir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charnière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Procéder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même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manière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pour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ouvrir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toutes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charnières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26" name="Arc 25"/>
          <p:cNvSpPr/>
          <p:nvPr/>
        </p:nvSpPr>
        <p:spPr>
          <a:xfrm rot="16200000" flipV="1">
            <a:off x="5544108" y="4725145"/>
            <a:ext cx="864096" cy="864096"/>
          </a:xfrm>
          <a:prstGeom prst="arc">
            <a:avLst>
              <a:gd name="adj1" fmla="val 17536537"/>
              <a:gd name="adj2" fmla="val 0"/>
            </a:avLst>
          </a:prstGeom>
          <a:ln w="38100">
            <a:solidFill>
              <a:srgbClr val="FFFF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84368" y="1448780"/>
            <a:ext cx="936104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uiExpand="1" build="p"/>
      <p:bldP spid="24" grpId="0" animBg="1"/>
      <p:bldP spid="24" grpId="1" animBg="1"/>
      <p:bldP spid="25" grpId="0" uiExpand="1" build="p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40668"/>
            <a:ext cx="7740662" cy="468052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fr-FR" dirty="0" smtClean="0"/>
              <a:t>FERMETURE du boitier T1,5</a:t>
            </a:r>
            <a:endParaRPr lang="en-US" b="1" dirty="0" smtClean="0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  <p:sp>
        <p:nvSpPr>
          <p:cNvPr id="48" name="Rectangle 3"/>
          <p:cNvSpPr>
            <a:spLocks noChangeArrowheads="1"/>
          </p:cNvSpPr>
          <p:nvPr/>
        </p:nvSpPr>
        <p:spPr bwMode="auto">
          <a:xfrm>
            <a:off x="503746" y="980728"/>
            <a:ext cx="842473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Vérifier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propreté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du joint et du plan de joint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couvercle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Enclencher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charnieres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et les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remonter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pour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verrouiller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couvercle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588" y="2040024"/>
            <a:ext cx="3552825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9" y="2040024"/>
            <a:ext cx="3090528" cy="4284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6531" y="1340768"/>
            <a:ext cx="2947469" cy="2268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40668"/>
            <a:ext cx="7740662" cy="468052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fr-FR" dirty="0" smtClean="0"/>
              <a:t>Montage supports Mural/Poteau sur boitier T1,5</a:t>
            </a:r>
            <a:endParaRPr lang="en-US" b="1" dirty="0" smtClean="0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  <p:sp>
        <p:nvSpPr>
          <p:cNvPr id="48" name="Rectangle 3"/>
          <p:cNvSpPr>
            <a:spLocks noChangeArrowheads="1"/>
          </p:cNvSpPr>
          <p:nvPr/>
        </p:nvSpPr>
        <p:spPr bwMode="auto">
          <a:xfrm>
            <a:off x="503746" y="980728"/>
            <a:ext cx="6084478" cy="3564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Les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boitiers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sont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livrés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avec les supports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plastiques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intégrés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pour montage mural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ou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poteau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Montage Mural :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Utiliser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 carton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gabarit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pour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percer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 support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Montage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poteau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: Passer le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feuillard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partie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centrale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du support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</a:pP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23828" y="4221088"/>
            <a:ext cx="350049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221088"/>
            <a:ext cx="2340260" cy="216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Line 18"/>
          <p:cNvSpPr>
            <a:spLocks noChangeShapeType="1"/>
          </p:cNvSpPr>
          <p:nvPr/>
        </p:nvSpPr>
        <p:spPr bwMode="auto">
          <a:xfrm rot="5400000" flipH="1" flipV="1">
            <a:off x="4626006" y="5247202"/>
            <a:ext cx="612068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uiExpand="1" build="p"/>
      <p:bldP spid="24" grpId="0" animBg="1"/>
      <p:bldP spid="2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642" name="Rectangle 2"/>
          <p:cNvSpPr>
            <a:spLocks noChangeArrowheads="1"/>
          </p:cNvSpPr>
          <p:nvPr/>
        </p:nvSpPr>
        <p:spPr bwMode="auto">
          <a:xfrm>
            <a:off x="647700" y="3502025"/>
            <a:ext cx="5976938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de-DE" sz="7500">
                <a:solidFill>
                  <a:schemeClr val="bg1"/>
                </a:solidFill>
                <a:latin typeface="Arial Narrow" pitchFamily="34" charset="0"/>
              </a:rPr>
              <a:t>Optimisez</a:t>
            </a:r>
          </a:p>
        </p:txBody>
      </p:sp>
      <p:sp>
        <p:nvSpPr>
          <p:cNvPr id="1008643" name="Rectangle 3"/>
          <p:cNvSpPr>
            <a:spLocks noChangeArrowheads="1"/>
          </p:cNvSpPr>
          <p:nvPr/>
        </p:nvSpPr>
        <p:spPr bwMode="auto">
          <a:xfrm>
            <a:off x="2159000" y="4508500"/>
            <a:ext cx="5075238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de-DE" sz="4000">
                <a:latin typeface="Arial Narrow" pitchFamily="34" charset="0"/>
              </a:rPr>
              <a:t>vos réseaux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50825" y="733425"/>
            <a:ext cx="878522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85000"/>
              </a:lnSpc>
            </a:pPr>
            <a:r>
              <a:rPr lang="en-US" sz="3600" dirty="0" err="1" smtClean="0">
                <a:solidFill>
                  <a:schemeClr val="hlink"/>
                </a:solidFill>
                <a:latin typeface="Arial Narrow" pitchFamily="34" charset="0"/>
              </a:rPr>
              <a:t>Retrait</a:t>
            </a:r>
            <a:r>
              <a:rPr lang="en-US" sz="3600" dirty="0" smtClean="0">
                <a:solidFill>
                  <a:schemeClr val="hlink"/>
                </a:solidFill>
                <a:latin typeface="Arial Narrow" pitchFamily="34" charset="0"/>
              </a:rPr>
              <a:t> </a:t>
            </a:r>
            <a:r>
              <a:rPr lang="en-US" sz="3600" dirty="0" err="1" smtClean="0">
                <a:solidFill>
                  <a:schemeClr val="hlink"/>
                </a:solidFill>
                <a:latin typeface="Arial Narrow" pitchFamily="34" charset="0"/>
              </a:rPr>
              <a:t>bouchon</a:t>
            </a:r>
            <a:r>
              <a:rPr lang="en-US" sz="3600" dirty="0" smtClean="0">
                <a:solidFill>
                  <a:schemeClr val="hlink"/>
                </a:solidFill>
                <a:latin typeface="Arial Narrow" pitchFamily="34" charset="0"/>
              </a:rPr>
              <a:t> et </a:t>
            </a:r>
            <a:r>
              <a:rPr lang="en-US" sz="3600" dirty="0" err="1" smtClean="0">
                <a:solidFill>
                  <a:schemeClr val="hlink"/>
                </a:solidFill>
                <a:latin typeface="Arial Narrow" pitchFamily="34" charset="0"/>
              </a:rPr>
              <a:t>Désoperculage</a:t>
            </a:r>
            <a:endParaRPr lang="fr-FR" sz="3600" dirty="0">
              <a:solidFill>
                <a:schemeClr val="hlink"/>
              </a:solidFill>
              <a:latin typeface="Arial Narrow" pitchFamily="34" charset="0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642" name="Rectangle 2"/>
          <p:cNvSpPr>
            <a:spLocks noChangeArrowheads="1"/>
          </p:cNvSpPr>
          <p:nvPr/>
        </p:nvSpPr>
        <p:spPr bwMode="auto">
          <a:xfrm>
            <a:off x="647700" y="3502025"/>
            <a:ext cx="5976938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de-DE" sz="7500">
                <a:solidFill>
                  <a:schemeClr val="bg1"/>
                </a:solidFill>
                <a:latin typeface="Arial Narrow" pitchFamily="34" charset="0"/>
              </a:rPr>
              <a:t>Optimisez</a:t>
            </a:r>
          </a:p>
        </p:txBody>
      </p:sp>
      <p:sp>
        <p:nvSpPr>
          <p:cNvPr id="1008643" name="Rectangle 3"/>
          <p:cNvSpPr>
            <a:spLocks noChangeArrowheads="1"/>
          </p:cNvSpPr>
          <p:nvPr/>
        </p:nvSpPr>
        <p:spPr bwMode="auto">
          <a:xfrm>
            <a:off x="2159000" y="4508500"/>
            <a:ext cx="5075238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de-DE" sz="4000">
                <a:latin typeface="Arial Narrow" pitchFamily="34" charset="0"/>
              </a:rPr>
              <a:t>vos réseaux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50825" y="733425"/>
            <a:ext cx="878522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85000"/>
              </a:lnSpc>
            </a:pPr>
            <a:r>
              <a:rPr lang="en-US" sz="3600" b="1" dirty="0" smtClean="0">
                <a:solidFill>
                  <a:schemeClr val="hlink"/>
                </a:solidFill>
                <a:latin typeface="Arial Narrow" pitchFamily="34" charset="0"/>
              </a:rPr>
              <a:t>Tests</a:t>
            </a:r>
            <a:endParaRPr lang="fr-FR" sz="3600" b="1" dirty="0">
              <a:solidFill>
                <a:schemeClr val="hlink"/>
              </a:solidFill>
              <a:latin typeface="Arial Narrow" pitchFamily="34" charset="0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588" y="1412776"/>
            <a:ext cx="3708412" cy="1909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40668"/>
            <a:ext cx="7740662" cy="468052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fr-FR" dirty="0" smtClean="0"/>
              <a:t>Retrait bouchon double </a:t>
            </a:r>
            <a:r>
              <a:rPr lang="fr-FR" dirty="0" err="1" smtClean="0"/>
              <a:t>clippé</a:t>
            </a:r>
            <a:r>
              <a:rPr lang="fr-FR" dirty="0" smtClean="0"/>
              <a:t> (D 6-18)</a:t>
            </a:r>
            <a:endParaRPr lang="en-US" b="1" dirty="0" smtClean="0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  <p:sp>
        <p:nvSpPr>
          <p:cNvPr id="48" name="Rectangle 3"/>
          <p:cNvSpPr>
            <a:spLocks noChangeArrowheads="1"/>
          </p:cNvSpPr>
          <p:nvPr/>
        </p:nvSpPr>
        <p:spPr bwMode="auto">
          <a:xfrm>
            <a:off x="503746" y="1124744"/>
            <a:ext cx="500435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Faire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légèrement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levier pour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débloquer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 clip bas.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Maintenir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bouchon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déclippé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en bas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Appuyer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 clip du haut pour le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débloquer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Extraire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bouchon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16" name="Line 18"/>
          <p:cNvSpPr>
            <a:spLocks noChangeShapeType="1"/>
          </p:cNvSpPr>
          <p:nvPr/>
        </p:nvSpPr>
        <p:spPr bwMode="auto">
          <a:xfrm rot="16200000" flipH="1" flipV="1">
            <a:off x="7092280" y="1988840"/>
            <a:ext cx="36004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609020"/>
            <a:ext cx="2095192" cy="190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1780" y="3609021"/>
            <a:ext cx="2340260" cy="190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68044" y="3609020"/>
            <a:ext cx="2269050" cy="190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46989" y="4041068"/>
            <a:ext cx="1797011" cy="1332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Arc 14"/>
          <p:cNvSpPr/>
          <p:nvPr/>
        </p:nvSpPr>
        <p:spPr>
          <a:xfrm rot="9879495" flipV="1">
            <a:off x="210445" y="4161589"/>
            <a:ext cx="1198274" cy="1211714"/>
          </a:xfrm>
          <a:prstGeom prst="arc">
            <a:avLst>
              <a:gd name="adj1" fmla="val 16302916"/>
              <a:gd name="adj2" fmla="val 373809"/>
            </a:avLst>
          </a:prstGeom>
          <a:ln w="571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 rot="16200000" flipH="1" flipV="1">
            <a:off x="3815916" y="4149080"/>
            <a:ext cx="576064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21" name="Line 18"/>
          <p:cNvSpPr>
            <a:spLocks noChangeShapeType="1"/>
          </p:cNvSpPr>
          <p:nvPr/>
        </p:nvSpPr>
        <p:spPr bwMode="auto">
          <a:xfrm rot="16200000">
            <a:off x="5850142" y="4455114"/>
            <a:ext cx="360040" cy="468052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3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uiExpand="1" build="p"/>
      <p:bldP spid="16" grpId="0" animBg="1"/>
      <p:bldP spid="16" grpId="1" animBg="1"/>
      <p:bldP spid="15" grpId="2" animBg="1"/>
      <p:bldP spid="15" grpId="3" animBg="1"/>
      <p:bldP spid="18" grpId="0" animBg="1"/>
      <p:bldP spid="18" grpId="2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072" y="4071640"/>
            <a:ext cx="4319972" cy="238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40668"/>
            <a:ext cx="7740662" cy="468052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fr-FR" dirty="0" err="1" smtClean="0"/>
              <a:t>Désoperculage</a:t>
            </a:r>
            <a:r>
              <a:rPr lang="fr-FR" dirty="0" smtClean="0"/>
              <a:t> bouchon double </a:t>
            </a:r>
            <a:r>
              <a:rPr lang="fr-FR" dirty="0" err="1" smtClean="0"/>
              <a:t>clippé</a:t>
            </a:r>
            <a:r>
              <a:rPr lang="fr-FR" dirty="0" smtClean="0"/>
              <a:t> (D 6-18)</a:t>
            </a:r>
            <a:endParaRPr lang="en-US" b="1" dirty="0" smtClean="0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  <p:sp>
        <p:nvSpPr>
          <p:cNvPr id="48" name="Rectangle 3"/>
          <p:cNvSpPr>
            <a:spLocks noChangeArrowheads="1"/>
          </p:cNvSpPr>
          <p:nvPr/>
        </p:nvSpPr>
        <p:spPr bwMode="auto">
          <a:xfrm>
            <a:off x="503746" y="1088740"/>
            <a:ext cx="457231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Retirer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protection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plastique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Percuter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avec un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tournevis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 fond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l’entrée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à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ouvrir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Retirer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chute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plastique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L’entrée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ouverte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est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prête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à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recevoir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une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ECAM S 4-12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50952" y="980729"/>
            <a:ext cx="3993048" cy="1908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2996952"/>
            <a:ext cx="3995936" cy="1822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Line 18"/>
          <p:cNvSpPr>
            <a:spLocks noChangeShapeType="1"/>
          </p:cNvSpPr>
          <p:nvPr/>
        </p:nvSpPr>
        <p:spPr bwMode="auto">
          <a:xfrm rot="5400000" flipV="1">
            <a:off x="7020273" y="2312878"/>
            <a:ext cx="540061" cy="18002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 rot="5400000" flipH="1" flipV="1">
            <a:off x="5619719" y="3677428"/>
            <a:ext cx="252028" cy="835292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17" name="Line 18"/>
          <p:cNvSpPr>
            <a:spLocks noChangeShapeType="1"/>
          </p:cNvSpPr>
          <p:nvPr/>
        </p:nvSpPr>
        <p:spPr bwMode="auto">
          <a:xfrm rot="16200000" flipH="1" flipV="1">
            <a:off x="3923928" y="5553237"/>
            <a:ext cx="540061" cy="180021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4905164"/>
            <a:ext cx="2304256" cy="1548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Line 18"/>
          <p:cNvSpPr>
            <a:spLocks noChangeShapeType="1"/>
          </p:cNvSpPr>
          <p:nvPr/>
        </p:nvSpPr>
        <p:spPr bwMode="auto">
          <a:xfrm rot="5400000" flipH="1">
            <a:off x="6228184" y="5877272"/>
            <a:ext cx="324036" cy="46805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uiExpand="1" build="p"/>
      <p:bldP spid="14" grpId="0" animBg="1"/>
      <p:bldP spid="14" grpId="1" animBg="1"/>
      <p:bldP spid="15" grpId="0" animBg="1"/>
      <p:bldP spid="15" grpId="1" animBg="1"/>
      <p:bldP spid="15" grpId="2" animBg="1"/>
      <p:bldP spid="17" grpId="0" animBg="1"/>
      <p:bldP spid="17" grpId="1" animBg="1"/>
      <p:bldP spid="17" grpId="2" animBg="1"/>
      <p:bldP spid="18" grpId="0" animBg="1"/>
      <p:bldP spid="1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996952"/>
            <a:ext cx="3204356" cy="2988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2996952"/>
            <a:ext cx="3672408" cy="2991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15516" y="440668"/>
            <a:ext cx="8892790" cy="468052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fr-FR" dirty="0" err="1" smtClean="0"/>
              <a:t>Désoperculage</a:t>
            </a:r>
            <a:r>
              <a:rPr lang="fr-FR" dirty="0" smtClean="0"/>
              <a:t> d’une entrée S 3,5-9,5</a:t>
            </a:r>
            <a:endParaRPr lang="en-US" b="1" dirty="0" smtClean="0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  <p:sp>
        <p:nvSpPr>
          <p:cNvPr id="48" name="Rectangle 3"/>
          <p:cNvSpPr>
            <a:spLocks noChangeArrowheads="1"/>
          </p:cNvSpPr>
          <p:nvPr/>
        </p:nvSpPr>
        <p:spPr bwMode="auto">
          <a:xfrm>
            <a:off x="503746" y="1232756"/>
            <a:ext cx="6516526" cy="1836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Percuter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avec un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tournevis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 fond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l’entrée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à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ouvrir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Retirer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chute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plastique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L’entrée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ouverte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est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prête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à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recevoir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une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ECAM S 3,5-9,5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14" name="Line 18"/>
          <p:cNvSpPr>
            <a:spLocks noChangeShapeType="1"/>
          </p:cNvSpPr>
          <p:nvPr/>
        </p:nvSpPr>
        <p:spPr bwMode="auto">
          <a:xfrm rot="16200000">
            <a:off x="1781690" y="4851159"/>
            <a:ext cx="396045" cy="72008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 rot="16200000" flipH="1" flipV="1">
            <a:off x="5796136" y="5013176"/>
            <a:ext cx="432048" cy="36004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uiExpand="1" build="p"/>
      <p:bldP spid="14" grpId="0" uiExpand="1" animBg="1"/>
      <p:bldP spid="14" grpId="1" uiExpand="1" animBg="1"/>
      <p:bldP spid="14" grpId="2" animBg="1"/>
      <p:bldP spid="20" grpId="0" uiExpand="1" animBg="1"/>
      <p:bldP spid="20" grpId="1" uiExpand="1" animBg="1"/>
      <p:bldP spid="20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789040"/>
            <a:ext cx="4572000" cy="2469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2180" y="1230138"/>
            <a:ext cx="2951820" cy="2522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92180" y="3901039"/>
            <a:ext cx="2951820" cy="2120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15516" y="440668"/>
            <a:ext cx="8892790" cy="468052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fr-FR" dirty="0" err="1" smtClean="0"/>
              <a:t>Désoperculage</a:t>
            </a:r>
            <a:r>
              <a:rPr lang="fr-FR" dirty="0" smtClean="0"/>
              <a:t> d’une entrée S 3-7</a:t>
            </a:r>
            <a:endParaRPr lang="en-US" b="1" dirty="0" smtClean="0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  <p:sp>
        <p:nvSpPr>
          <p:cNvPr id="48" name="Rectangle 3"/>
          <p:cNvSpPr>
            <a:spLocks noChangeArrowheads="1"/>
          </p:cNvSpPr>
          <p:nvPr/>
        </p:nvSpPr>
        <p:spPr bwMode="auto">
          <a:xfrm>
            <a:off x="503746" y="1232756"/>
            <a:ext cx="4896346" cy="1836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Percuter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avec un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tournevis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 fond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l’entrée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à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ouvrir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Retirer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chute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plastique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L’entrée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ouverte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est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prête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à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recevoir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une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ECAM S 3-7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14" name="Line 18"/>
          <p:cNvSpPr>
            <a:spLocks noChangeShapeType="1"/>
          </p:cNvSpPr>
          <p:nvPr/>
        </p:nvSpPr>
        <p:spPr bwMode="auto">
          <a:xfrm rot="16200000">
            <a:off x="7272298" y="2240869"/>
            <a:ext cx="324038" cy="900101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 rot="16200000" flipH="1" flipV="1">
            <a:off x="7128284" y="4981159"/>
            <a:ext cx="432048" cy="36004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 rot="16200000" flipV="1">
            <a:off x="5058054" y="5319211"/>
            <a:ext cx="0" cy="54006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sp>
        <p:nvSpPr>
          <p:cNvPr id="16" name="Line 18"/>
          <p:cNvSpPr>
            <a:spLocks noChangeShapeType="1"/>
          </p:cNvSpPr>
          <p:nvPr/>
        </p:nvSpPr>
        <p:spPr bwMode="auto">
          <a:xfrm rot="5400000" flipV="1">
            <a:off x="1205626" y="5319210"/>
            <a:ext cx="0" cy="54006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uiExpand="1" build="p"/>
      <p:bldP spid="14" grpId="0" uiExpand="1" animBg="1"/>
      <p:bldP spid="14" grpId="1" uiExpand="1" animBg="1"/>
      <p:bldP spid="20" grpId="0" uiExpand="1" animBg="1"/>
      <p:bldP spid="20" grpId="1" uiExpand="1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386" name="Rectangle 2"/>
          <p:cNvSpPr>
            <a:spLocks noChangeArrowheads="1"/>
          </p:cNvSpPr>
          <p:nvPr/>
        </p:nvSpPr>
        <p:spPr bwMode="auto">
          <a:xfrm>
            <a:off x="647700" y="3502025"/>
            <a:ext cx="5976938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de-DE" sz="7500">
                <a:solidFill>
                  <a:schemeClr val="bg1"/>
                </a:solidFill>
                <a:latin typeface="Arial Narrow" pitchFamily="34" charset="0"/>
              </a:rPr>
              <a:t>Optimisez</a:t>
            </a:r>
          </a:p>
        </p:txBody>
      </p:sp>
      <p:sp>
        <p:nvSpPr>
          <p:cNvPr id="912387" name="Rectangle 3"/>
          <p:cNvSpPr>
            <a:spLocks noChangeArrowheads="1"/>
          </p:cNvSpPr>
          <p:nvPr/>
        </p:nvSpPr>
        <p:spPr bwMode="auto">
          <a:xfrm>
            <a:off x="2159000" y="4508500"/>
            <a:ext cx="5075238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de-DE" sz="4000">
                <a:latin typeface="Arial Narrow" pitchFamily="34" charset="0"/>
              </a:rPr>
              <a:t>vos réseaux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ctr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FIN</a:t>
            </a: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2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12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2386" grpId="0"/>
      <p:bldP spid="91238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180" name="Rectangle 4"/>
          <p:cNvSpPr>
            <a:spLocks noGrp="1" noChangeArrowheads="1"/>
          </p:cNvSpPr>
          <p:nvPr>
            <p:ph type="title"/>
          </p:nvPr>
        </p:nvSpPr>
        <p:spPr>
          <a:xfrm>
            <a:off x="539750" y="620713"/>
            <a:ext cx="7924800" cy="611187"/>
          </a:xfrm>
          <a:noFill/>
          <a:ln/>
        </p:spPr>
        <p:txBody>
          <a:bodyPr/>
          <a:lstStyle/>
          <a:p>
            <a:r>
              <a:rPr lang="en-US" dirty="0" smtClean="0"/>
              <a:t>Comment tester les BPEO ?</a:t>
            </a:r>
            <a:endParaRPr lang="en-US" dirty="0"/>
          </a:p>
        </p:txBody>
      </p:sp>
      <p:sp>
        <p:nvSpPr>
          <p:cNvPr id="1074186" name="Rectangle 10"/>
          <p:cNvSpPr>
            <a:spLocks noChangeArrowheads="1"/>
          </p:cNvSpPr>
          <p:nvPr/>
        </p:nvSpPr>
        <p:spPr bwMode="auto">
          <a:xfrm>
            <a:off x="539750" y="1125042"/>
            <a:ext cx="8424738" cy="49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Les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boitiers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sont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IP 68, à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chaque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mise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en place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d’une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entrée de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câble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dans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une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boite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BPEO,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il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est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important de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procéder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à un test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d’étancheité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pour qualifier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l’entrée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qui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vient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d’être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ajoutée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.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Procédure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:</a:t>
            </a:r>
            <a:r>
              <a:rPr lang="en-US" sz="2200" b="1" i="1" dirty="0">
                <a:solidFill>
                  <a:srgbClr val="4D4D4D"/>
                </a:solidFill>
                <a:latin typeface="+mn-lt"/>
              </a:rPr>
              <a:t>	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Vérifier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que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rien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ne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gène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la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fermeture</a:t>
            </a:r>
            <a:endParaRPr lang="en-US" sz="2200" b="1" i="1" dirty="0" smtClean="0">
              <a:solidFill>
                <a:srgbClr val="4D4D4D"/>
              </a:solidFill>
              <a:latin typeface="+mn-lt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			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Vérifier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la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propreté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du joint et de la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portée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du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couvercle</a:t>
            </a:r>
            <a:endParaRPr lang="en-US" sz="2200" b="1" i="1" dirty="0" smtClean="0">
              <a:solidFill>
                <a:srgbClr val="4D4D4D"/>
              </a:solidFill>
              <a:latin typeface="+mn-lt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			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Fermer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la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boite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BPEO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			Tester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sous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4D4D4D"/>
                </a:solidFill>
                <a:latin typeface="+mn-lt"/>
              </a:rPr>
              <a:t>pression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 REGUL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  <a:cs typeface="Arial"/>
              </a:rPr>
              <a:t>É</a:t>
            </a:r>
            <a:r>
              <a:rPr lang="en-US" sz="2200" b="1" i="1" dirty="0" smtClean="0">
                <a:solidFill>
                  <a:srgbClr val="4D4D4D"/>
                </a:solidFill>
                <a:latin typeface="+mn-lt"/>
              </a:rPr>
              <a:t>E 400mb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b="1" i="1" dirty="0" smtClean="0">
              <a:solidFill>
                <a:srgbClr val="FF0000"/>
              </a:solidFill>
              <a:latin typeface="+mn-lt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endParaRPr lang="en-US" sz="2200" b="1" i="1" dirty="0" smtClean="0">
              <a:solidFill>
                <a:srgbClr val="FF0000"/>
              </a:solidFill>
              <a:latin typeface="+mn-lt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b="1" i="1" dirty="0" err="1" smtClean="0">
                <a:solidFill>
                  <a:srgbClr val="FF0000"/>
                </a:solidFill>
                <a:latin typeface="+mn-lt"/>
              </a:rPr>
              <a:t>Proscrire</a:t>
            </a:r>
            <a:r>
              <a:rPr lang="en-US" sz="22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FF0000"/>
                </a:solidFill>
                <a:latin typeface="+mn-lt"/>
              </a:rPr>
              <a:t>l’emploi</a:t>
            </a:r>
            <a:r>
              <a:rPr lang="en-US" sz="2200" b="1" i="1" dirty="0" smtClean="0">
                <a:solidFill>
                  <a:srgbClr val="FF0000"/>
                </a:solidFill>
                <a:latin typeface="+mn-lt"/>
              </a:rPr>
              <a:t> de </a:t>
            </a:r>
            <a:r>
              <a:rPr lang="en-US" sz="2200" b="1" i="1" dirty="0" err="1" smtClean="0">
                <a:solidFill>
                  <a:srgbClr val="FF0000"/>
                </a:solidFill>
                <a:latin typeface="+mn-lt"/>
              </a:rPr>
              <a:t>bouteille</a:t>
            </a:r>
            <a:r>
              <a:rPr lang="en-US" sz="22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FF0000"/>
                </a:solidFill>
                <a:latin typeface="+mn-lt"/>
              </a:rPr>
              <a:t>d’hélium</a:t>
            </a:r>
            <a:r>
              <a:rPr lang="en-US" sz="22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FF0000"/>
                </a:solidFill>
                <a:latin typeface="+mn-lt"/>
              </a:rPr>
              <a:t>dont</a:t>
            </a:r>
            <a:r>
              <a:rPr lang="en-US" sz="2200" b="1" i="1" dirty="0" smtClean="0">
                <a:solidFill>
                  <a:srgbClr val="FF0000"/>
                </a:solidFill>
                <a:latin typeface="+mn-lt"/>
              </a:rPr>
              <a:t> la </a:t>
            </a:r>
            <a:r>
              <a:rPr lang="en-US" sz="2200" b="1" i="1" dirty="0" err="1" smtClean="0">
                <a:solidFill>
                  <a:srgbClr val="FF0000"/>
                </a:solidFill>
                <a:latin typeface="+mn-lt"/>
              </a:rPr>
              <a:t>pression</a:t>
            </a:r>
            <a:r>
              <a:rPr lang="en-US" sz="2200" b="1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200" b="1" i="1" dirty="0" err="1" smtClean="0">
                <a:solidFill>
                  <a:srgbClr val="FF0000"/>
                </a:solidFill>
                <a:latin typeface="+mn-lt"/>
              </a:rPr>
              <a:t>n’est</a:t>
            </a:r>
            <a:r>
              <a:rPr lang="en-US" sz="2200" b="1" i="1" dirty="0" smtClean="0">
                <a:solidFill>
                  <a:srgbClr val="FF0000"/>
                </a:solidFill>
                <a:latin typeface="+mn-lt"/>
              </a:rPr>
              <a:t> pas </a:t>
            </a:r>
            <a:r>
              <a:rPr lang="en-US" sz="2200" b="1" i="1" dirty="0" err="1" smtClean="0">
                <a:solidFill>
                  <a:srgbClr val="FF0000"/>
                </a:solidFill>
                <a:latin typeface="+mn-lt"/>
              </a:rPr>
              <a:t>régulée</a:t>
            </a:r>
            <a:endParaRPr lang="en-US" sz="2200" b="1" i="1" dirty="0" smtClean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 bwMode="auto">
          <a:xfrm>
            <a:off x="575556" y="6633356"/>
            <a:ext cx="21336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808080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 3M </a:t>
            </a:r>
            <a:r>
              <a:rPr lang="en-US" sz="1000" dirty="0" smtClean="0">
                <a:solidFill>
                  <a:schemeClr val="bg1">
                    <a:lumMod val="50000"/>
                  </a:schemeClr>
                </a:solidFill>
              </a:rPr>
              <a:t>2012. 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All Rights Reserved.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4581128"/>
            <a:ext cx="1296144" cy="697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5768" y="3465004"/>
            <a:ext cx="2088232" cy="2032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1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4186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642" name="Rectangle 2"/>
          <p:cNvSpPr>
            <a:spLocks noChangeArrowheads="1"/>
          </p:cNvSpPr>
          <p:nvPr/>
        </p:nvSpPr>
        <p:spPr bwMode="auto">
          <a:xfrm>
            <a:off x="647700" y="3502025"/>
            <a:ext cx="5976938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r>
              <a:rPr lang="de-DE" sz="7500">
                <a:solidFill>
                  <a:schemeClr val="bg1"/>
                </a:solidFill>
                <a:latin typeface="Arial Narrow" pitchFamily="34" charset="0"/>
              </a:rPr>
              <a:t>Optimisez</a:t>
            </a:r>
          </a:p>
        </p:txBody>
      </p:sp>
      <p:sp>
        <p:nvSpPr>
          <p:cNvPr id="1008643" name="Rectangle 3"/>
          <p:cNvSpPr>
            <a:spLocks noChangeArrowheads="1"/>
          </p:cNvSpPr>
          <p:nvPr/>
        </p:nvSpPr>
        <p:spPr bwMode="auto">
          <a:xfrm>
            <a:off x="2159000" y="4508500"/>
            <a:ext cx="5075238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de-DE" sz="4000">
                <a:latin typeface="Arial Narrow" pitchFamily="34" charset="0"/>
              </a:rPr>
              <a:t>vos réseaux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50825" y="733425"/>
            <a:ext cx="878522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85000"/>
              </a:lnSpc>
            </a:pPr>
            <a:r>
              <a:rPr lang="en-US" sz="3600" b="1" dirty="0" smtClean="0">
                <a:solidFill>
                  <a:schemeClr val="hlink"/>
                </a:solidFill>
                <a:latin typeface="Arial Narrow" pitchFamily="34" charset="0"/>
              </a:rPr>
              <a:t>BPEO T0</a:t>
            </a:r>
            <a:endParaRPr lang="fr-FR" sz="3600" b="1" dirty="0">
              <a:solidFill>
                <a:schemeClr val="hlink"/>
              </a:solidFill>
              <a:latin typeface="Arial Narrow" pitchFamily="34" charset="0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612" y="368660"/>
            <a:ext cx="3527884" cy="3366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40668"/>
            <a:ext cx="7740662" cy="468052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fr-FR" dirty="0" smtClean="0"/>
              <a:t>Boitier BPEO T0</a:t>
            </a:r>
            <a:endParaRPr lang="en-US" b="1" dirty="0" smtClean="0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  <p:sp>
        <p:nvSpPr>
          <p:cNvPr id="48" name="Rectangle 3"/>
          <p:cNvSpPr>
            <a:spLocks noChangeArrowheads="1"/>
          </p:cNvSpPr>
          <p:nvPr/>
        </p:nvSpPr>
        <p:spPr bwMode="auto">
          <a:xfrm>
            <a:off x="503746" y="1196752"/>
            <a:ext cx="496835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Livré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sans cassette –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Organiseur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4 pas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12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Ecam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Simple Ø S 3-7mm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2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Ecam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 Simple Ø S 3,5-9,5mm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1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Ecam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Double Ø D 6-18mm (2x Ø S 12mm)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28" name="Line 18"/>
          <p:cNvSpPr>
            <a:spLocks noChangeShapeType="1"/>
          </p:cNvSpPr>
          <p:nvPr/>
        </p:nvSpPr>
        <p:spPr bwMode="auto">
          <a:xfrm>
            <a:off x="5688632" y="872716"/>
            <a:ext cx="468051" cy="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3878458"/>
            <a:ext cx="6156176" cy="2682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7" name="Groupe 36"/>
          <p:cNvGrpSpPr/>
          <p:nvPr/>
        </p:nvGrpSpPr>
        <p:grpSpPr>
          <a:xfrm>
            <a:off x="1907704" y="4437112"/>
            <a:ext cx="4428492" cy="1080120"/>
            <a:chOff x="1907704" y="4437112"/>
            <a:chExt cx="4428492" cy="1080120"/>
          </a:xfrm>
        </p:grpSpPr>
        <p:sp>
          <p:nvSpPr>
            <p:cNvPr id="19" name="Ellipse 18"/>
            <p:cNvSpPr/>
            <p:nvPr/>
          </p:nvSpPr>
          <p:spPr>
            <a:xfrm>
              <a:off x="1907704" y="4617132"/>
              <a:ext cx="288032" cy="28803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Ellipse 19"/>
            <p:cNvSpPr/>
            <p:nvPr/>
          </p:nvSpPr>
          <p:spPr>
            <a:xfrm>
              <a:off x="1907704" y="5049180"/>
              <a:ext cx="288032" cy="28803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Ellipse 20"/>
            <p:cNvSpPr/>
            <p:nvPr/>
          </p:nvSpPr>
          <p:spPr>
            <a:xfrm>
              <a:off x="2303748" y="4833156"/>
              <a:ext cx="288032" cy="28803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Ellipse 21"/>
            <p:cNvSpPr/>
            <p:nvPr/>
          </p:nvSpPr>
          <p:spPr>
            <a:xfrm>
              <a:off x="2519772" y="4473116"/>
              <a:ext cx="288032" cy="28803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Ellipse 28"/>
            <p:cNvSpPr/>
            <p:nvPr/>
          </p:nvSpPr>
          <p:spPr>
            <a:xfrm>
              <a:off x="2879812" y="4725144"/>
              <a:ext cx="288032" cy="28803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Ellipse 29"/>
            <p:cNvSpPr/>
            <p:nvPr/>
          </p:nvSpPr>
          <p:spPr>
            <a:xfrm>
              <a:off x="2303748" y="5229200"/>
              <a:ext cx="288032" cy="28803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Ellipse 30"/>
            <p:cNvSpPr/>
            <p:nvPr/>
          </p:nvSpPr>
          <p:spPr>
            <a:xfrm flipH="1">
              <a:off x="5652120" y="4761148"/>
              <a:ext cx="288032" cy="28803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Ellipse 31"/>
            <p:cNvSpPr/>
            <p:nvPr/>
          </p:nvSpPr>
          <p:spPr>
            <a:xfrm flipH="1">
              <a:off x="5652120" y="5193196"/>
              <a:ext cx="288032" cy="28803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Ellipse 32"/>
            <p:cNvSpPr/>
            <p:nvPr/>
          </p:nvSpPr>
          <p:spPr>
            <a:xfrm flipH="1">
              <a:off x="6048164" y="4581128"/>
              <a:ext cx="288032" cy="28803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Ellipse 33"/>
            <p:cNvSpPr/>
            <p:nvPr/>
          </p:nvSpPr>
          <p:spPr>
            <a:xfrm flipH="1">
              <a:off x="5364088" y="4437112"/>
              <a:ext cx="288032" cy="28803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Ellipse 34"/>
            <p:cNvSpPr/>
            <p:nvPr/>
          </p:nvSpPr>
          <p:spPr>
            <a:xfrm flipH="1">
              <a:off x="5004048" y="4689140"/>
              <a:ext cx="288032" cy="28803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Ellipse 35"/>
            <p:cNvSpPr/>
            <p:nvPr/>
          </p:nvSpPr>
          <p:spPr>
            <a:xfrm flipH="1">
              <a:off x="6048164" y="4977172"/>
              <a:ext cx="288032" cy="28803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5" name="Groupe 54"/>
          <p:cNvGrpSpPr/>
          <p:nvPr/>
        </p:nvGrpSpPr>
        <p:grpSpPr>
          <a:xfrm>
            <a:off x="2699792" y="5139190"/>
            <a:ext cx="2772308" cy="396044"/>
            <a:chOff x="2699792" y="5139190"/>
            <a:chExt cx="2772308" cy="396044"/>
          </a:xfrm>
        </p:grpSpPr>
        <p:sp>
          <p:nvSpPr>
            <p:cNvPr id="40" name="Ellipse 39"/>
            <p:cNvSpPr/>
            <p:nvPr/>
          </p:nvSpPr>
          <p:spPr>
            <a:xfrm>
              <a:off x="2699792" y="5139190"/>
              <a:ext cx="396044" cy="396044"/>
            </a:xfrm>
            <a:prstGeom prst="ellipse">
              <a:avLst/>
            </a:prstGeom>
            <a:solidFill>
              <a:srgbClr val="3333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Ellipse 51"/>
            <p:cNvSpPr/>
            <p:nvPr/>
          </p:nvSpPr>
          <p:spPr>
            <a:xfrm>
              <a:off x="5076056" y="5139190"/>
              <a:ext cx="396044" cy="396044"/>
            </a:xfrm>
            <a:prstGeom prst="ellipse">
              <a:avLst/>
            </a:prstGeom>
            <a:solidFill>
              <a:srgbClr val="3333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6" name="Groupe 55"/>
          <p:cNvGrpSpPr/>
          <p:nvPr/>
        </p:nvGrpSpPr>
        <p:grpSpPr>
          <a:xfrm>
            <a:off x="3311860" y="4923166"/>
            <a:ext cx="1584176" cy="576064"/>
            <a:chOff x="3311860" y="4923166"/>
            <a:chExt cx="1584176" cy="576064"/>
          </a:xfrm>
        </p:grpSpPr>
        <p:sp>
          <p:nvSpPr>
            <p:cNvPr id="53" name="Ellipse 52"/>
            <p:cNvSpPr/>
            <p:nvPr/>
          </p:nvSpPr>
          <p:spPr>
            <a:xfrm>
              <a:off x="3311860" y="4923166"/>
              <a:ext cx="576064" cy="57606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Ellipse 53"/>
            <p:cNvSpPr/>
            <p:nvPr/>
          </p:nvSpPr>
          <p:spPr>
            <a:xfrm>
              <a:off x="4319972" y="4923166"/>
              <a:ext cx="576064" cy="57606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uiExpand="1" build="p"/>
      <p:bldP spid="28" grpId="0" animBg="1"/>
      <p:bldP spid="2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8823" y="1052736"/>
            <a:ext cx="4565177" cy="4356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Rectangle à coins arrondis 52"/>
          <p:cNvSpPr/>
          <p:nvPr/>
        </p:nvSpPr>
        <p:spPr>
          <a:xfrm>
            <a:off x="5544108" y="2132856"/>
            <a:ext cx="2700300" cy="1008112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/>
          <p:cNvSpPr/>
          <p:nvPr/>
        </p:nvSpPr>
        <p:spPr>
          <a:xfrm>
            <a:off x="6552220" y="1124744"/>
            <a:ext cx="720080" cy="900100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40668"/>
            <a:ext cx="6480522" cy="468052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fr-FR" dirty="0" smtClean="0"/>
              <a:t>Organiseur </a:t>
            </a:r>
            <a:r>
              <a:rPr lang="fr-FR" b="1" dirty="0" smtClean="0"/>
              <a:t>Taille 0 – 4 pas</a:t>
            </a:r>
            <a:endParaRPr lang="en-US" b="1" dirty="0" smtClean="0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  <p:sp>
        <p:nvSpPr>
          <p:cNvPr id="47" name="Rectangle 3"/>
          <p:cNvSpPr>
            <a:spLocks noChangeArrowheads="1"/>
          </p:cNvSpPr>
          <p:nvPr/>
        </p:nvSpPr>
        <p:spPr bwMode="auto">
          <a:xfrm>
            <a:off x="431540" y="1124744"/>
            <a:ext cx="3996444" cy="39964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4 positions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clippage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pour cassettes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Zone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lovage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Points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rétention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fibres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Limite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Tube/Micro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gaine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Points de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rétention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 Micro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gaines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ou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Tubes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Zones 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d’entrée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des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fibres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dans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les cassettes</a:t>
            </a:r>
          </a:p>
        </p:txBody>
      </p:sp>
      <p:pic>
        <p:nvPicPr>
          <p:cNvPr id="6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5445224"/>
            <a:ext cx="80237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Rectangle 3"/>
          <p:cNvSpPr>
            <a:spLocks noChangeArrowheads="1"/>
          </p:cNvSpPr>
          <p:nvPr/>
        </p:nvSpPr>
        <p:spPr bwMode="auto">
          <a:xfrm>
            <a:off x="467544" y="5121188"/>
            <a:ext cx="2520280" cy="111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Cet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organiseur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peut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i="1" dirty="0" err="1" smtClean="0">
                <a:solidFill>
                  <a:srgbClr val="4D4D4D"/>
                </a:solidFill>
                <a:latin typeface="Arial Narrow" pitchFamily="34" charset="0"/>
              </a:rPr>
              <a:t>recevoir</a:t>
            </a: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 :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4 cassettes 1 pas (5mm)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i="1" dirty="0" smtClean="0">
                <a:solidFill>
                  <a:srgbClr val="4D4D4D"/>
                </a:solidFill>
                <a:latin typeface="Arial Narrow" pitchFamily="34" charset="0"/>
              </a:rPr>
              <a:t>2 cassettes 2 pas (10mm)</a:t>
            </a:r>
            <a:endParaRPr lang="en-US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grpSp>
        <p:nvGrpSpPr>
          <p:cNvPr id="2" name="Groupe 75"/>
          <p:cNvGrpSpPr/>
          <p:nvPr/>
        </p:nvGrpSpPr>
        <p:grpSpPr>
          <a:xfrm>
            <a:off x="5436096" y="2780928"/>
            <a:ext cx="2952328" cy="72008"/>
            <a:chOff x="5436096" y="2780928"/>
            <a:chExt cx="2952328" cy="72008"/>
          </a:xfrm>
        </p:grpSpPr>
        <p:sp>
          <p:nvSpPr>
            <p:cNvPr id="54" name="Étoile à 4 branches 53"/>
            <p:cNvSpPr/>
            <p:nvPr/>
          </p:nvSpPr>
          <p:spPr>
            <a:xfrm>
              <a:off x="5436096" y="2780928"/>
              <a:ext cx="72008" cy="72008"/>
            </a:xfrm>
            <a:prstGeom prst="star4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57" name="Étoile à 4 branches 56"/>
            <p:cNvSpPr/>
            <p:nvPr/>
          </p:nvSpPr>
          <p:spPr>
            <a:xfrm>
              <a:off x="8316416" y="2780928"/>
              <a:ext cx="72008" cy="72008"/>
            </a:xfrm>
            <a:prstGeom prst="star4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</p:grpSp>
      <p:grpSp>
        <p:nvGrpSpPr>
          <p:cNvPr id="3" name="Groupe 74"/>
          <p:cNvGrpSpPr/>
          <p:nvPr/>
        </p:nvGrpSpPr>
        <p:grpSpPr>
          <a:xfrm>
            <a:off x="5580112" y="2132856"/>
            <a:ext cx="2664296" cy="972108"/>
            <a:chOff x="5580112" y="2132856"/>
            <a:chExt cx="2664296" cy="972108"/>
          </a:xfrm>
        </p:grpSpPr>
        <p:sp>
          <p:nvSpPr>
            <p:cNvPr id="58" name="Étoile à 4 branches 57"/>
            <p:cNvSpPr/>
            <p:nvPr/>
          </p:nvSpPr>
          <p:spPr>
            <a:xfrm>
              <a:off x="6156176" y="3032956"/>
              <a:ext cx="72008" cy="72008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59" name="Étoile à 4 branches 58"/>
            <p:cNvSpPr/>
            <p:nvPr/>
          </p:nvSpPr>
          <p:spPr>
            <a:xfrm>
              <a:off x="6876256" y="3032956"/>
              <a:ext cx="72008" cy="72008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60" name="Étoile à 4 branches 59"/>
            <p:cNvSpPr/>
            <p:nvPr/>
          </p:nvSpPr>
          <p:spPr>
            <a:xfrm>
              <a:off x="7596336" y="3032956"/>
              <a:ext cx="72008" cy="72008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61" name="Étoile à 4 branches 60"/>
            <p:cNvSpPr/>
            <p:nvPr/>
          </p:nvSpPr>
          <p:spPr>
            <a:xfrm>
              <a:off x="6264188" y="2132856"/>
              <a:ext cx="72008" cy="72008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62" name="Étoile à 4 branches 61"/>
            <p:cNvSpPr/>
            <p:nvPr/>
          </p:nvSpPr>
          <p:spPr>
            <a:xfrm>
              <a:off x="6876256" y="2132856"/>
              <a:ext cx="72008" cy="72008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63" name="Étoile à 4 branches 62"/>
            <p:cNvSpPr/>
            <p:nvPr/>
          </p:nvSpPr>
          <p:spPr>
            <a:xfrm>
              <a:off x="7488324" y="2132856"/>
              <a:ext cx="72008" cy="72008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64" name="Étoile à 4 branches 63"/>
            <p:cNvSpPr/>
            <p:nvPr/>
          </p:nvSpPr>
          <p:spPr>
            <a:xfrm>
              <a:off x="6948264" y="2852936"/>
              <a:ext cx="72008" cy="72008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67" name="Étoile à 4 branches 66"/>
            <p:cNvSpPr/>
            <p:nvPr/>
          </p:nvSpPr>
          <p:spPr>
            <a:xfrm>
              <a:off x="6768244" y="2852936"/>
              <a:ext cx="72008" cy="72008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68" name="Étoile à 4 branches 67"/>
            <p:cNvSpPr/>
            <p:nvPr/>
          </p:nvSpPr>
          <p:spPr>
            <a:xfrm>
              <a:off x="6948264" y="2312876"/>
              <a:ext cx="72008" cy="72008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69" name="Étoile à 4 branches 68"/>
            <p:cNvSpPr/>
            <p:nvPr/>
          </p:nvSpPr>
          <p:spPr>
            <a:xfrm>
              <a:off x="6768244" y="2312876"/>
              <a:ext cx="72008" cy="72008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70" name="Étoile à 4 branches 69"/>
            <p:cNvSpPr/>
            <p:nvPr/>
          </p:nvSpPr>
          <p:spPr>
            <a:xfrm>
              <a:off x="6012160" y="2564904"/>
              <a:ext cx="72008" cy="72008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71" name="Étoile à 4 branches 70"/>
            <p:cNvSpPr/>
            <p:nvPr/>
          </p:nvSpPr>
          <p:spPr>
            <a:xfrm>
              <a:off x="7812360" y="2564904"/>
              <a:ext cx="72008" cy="72008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72" name="Étoile à 4 branches 71"/>
            <p:cNvSpPr/>
            <p:nvPr/>
          </p:nvSpPr>
          <p:spPr>
            <a:xfrm>
              <a:off x="8172400" y="2312876"/>
              <a:ext cx="72008" cy="72008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73" name="Étoile à 4 branches 72"/>
            <p:cNvSpPr/>
            <p:nvPr/>
          </p:nvSpPr>
          <p:spPr>
            <a:xfrm>
              <a:off x="5580112" y="2312876"/>
              <a:ext cx="72008" cy="72008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</p:grpSp>
      <p:grpSp>
        <p:nvGrpSpPr>
          <p:cNvPr id="4" name="Groupe 76"/>
          <p:cNvGrpSpPr/>
          <p:nvPr/>
        </p:nvGrpSpPr>
        <p:grpSpPr>
          <a:xfrm>
            <a:off x="6127393" y="1268760"/>
            <a:ext cx="1612959" cy="144016"/>
            <a:chOff x="5868144" y="1556792"/>
            <a:chExt cx="2016224" cy="180022"/>
          </a:xfrm>
        </p:grpSpPr>
        <p:sp>
          <p:nvSpPr>
            <p:cNvPr id="78" name="Line 18"/>
            <p:cNvSpPr>
              <a:spLocks noChangeShapeType="1"/>
            </p:cNvSpPr>
            <p:nvPr/>
          </p:nvSpPr>
          <p:spPr bwMode="auto">
            <a:xfrm rot="16200000" flipV="1">
              <a:off x="5868143" y="1556793"/>
              <a:ext cx="180022" cy="18002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79" name="Line 18"/>
            <p:cNvSpPr>
              <a:spLocks noChangeShapeType="1"/>
            </p:cNvSpPr>
            <p:nvPr/>
          </p:nvSpPr>
          <p:spPr bwMode="auto">
            <a:xfrm rot="5400000" flipH="1" flipV="1">
              <a:off x="7704347" y="1556793"/>
              <a:ext cx="180022" cy="18002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fr-FR">
                <a:solidFill>
                  <a:srgbClr val="3333FF"/>
                </a:solidFill>
              </a:endParaRPr>
            </a:p>
          </p:txBody>
        </p:sp>
      </p:grpSp>
      <p:grpSp>
        <p:nvGrpSpPr>
          <p:cNvPr id="6" name="Groupe 79"/>
          <p:cNvGrpSpPr/>
          <p:nvPr/>
        </p:nvGrpSpPr>
        <p:grpSpPr>
          <a:xfrm>
            <a:off x="5436096" y="2960948"/>
            <a:ext cx="2952328" cy="72008"/>
            <a:chOff x="5436096" y="2780928"/>
            <a:chExt cx="2952328" cy="72008"/>
          </a:xfrm>
          <a:solidFill>
            <a:srgbClr val="FFFF00"/>
          </a:solidFill>
        </p:grpSpPr>
        <p:sp>
          <p:nvSpPr>
            <p:cNvPr id="81" name="Étoile à 4 branches 80"/>
            <p:cNvSpPr/>
            <p:nvPr/>
          </p:nvSpPr>
          <p:spPr>
            <a:xfrm>
              <a:off x="5436096" y="2780928"/>
              <a:ext cx="72008" cy="72008"/>
            </a:xfrm>
            <a:prstGeom prst="star4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82" name="Étoile à 4 branches 81"/>
            <p:cNvSpPr/>
            <p:nvPr/>
          </p:nvSpPr>
          <p:spPr>
            <a:xfrm>
              <a:off x="8316416" y="2780928"/>
              <a:ext cx="72008" cy="72008"/>
            </a:xfrm>
            <a:prstGeom prst="star4">
              <a:avLst/>
            </a:prstGeom>
            <a:grp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77778E-7 -3.7037E-7 L -2.77778E-7 0.09977 " pathEditMode="relative" rAng="0" ptsTypes="AA">
                                      <p:cBhvr>
                                        <p:cTn id="5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48" grpId="0" animBg="1"/>
      <p:bldP spid="48" grpId="1" animBg="1"/>
      <p:bldP spid="47" grpId="0" build="p"/>
      <p:bldP spid="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8244" y="3969061"/>
            <a:ext cx="2376264" cy="216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9991" y="3969060"/>
            <a:ext cx="2365985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512763"/>
            <a:ext cx="7924800" cy="611981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fr-FR" dirty="0" smtClean="0"/>
              <a:t>Cassette 5mm ou 10mm ?</a:t>
            </a:r>
            <a:endParaRPr lang="en-US" dirty="0" smtClean="0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  <p:sp>
        <p:nvSpPr>
          <p:cNvPr id="6" name="AutoShape 22"/>
          <p:cNvSpPr>
            <a:spLocks noChangeArrowheads="1"/>
          </p:cNvSpPr>
          <p:nvPr/>
        </p:nvSpPr>
        <p:spPr bwMode="auto">
          <a:xfrm rot="2700000">
            <a:off x="8461375" y="0"/>
            <a:ext cx="682625" cy="682625"/>
          </a:xfrm>
          <a:prstGeom prst="plus">
            <a:avLst>
              <a:gd name="adj" fmla="val 44486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7" y="3969060"/>
            <a:ext cx="2052227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4003" y="3969060"/>
            <a:ext cx="1541713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Connecteur droit 10"/>
          <p:cNvCxnSpPr/>
          <p:nvPr/>
        </p:nvCxnSpPr>
        <p:spPr>
          <a:xfrm flipV="1">
            <a:off x="4535996" y="3681028"/>
            <a:ext cx="0" cy="292494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52662" y="0"/>
            <a:ext cx="3991338" cy="3821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03548" y="1268761"/>
            <a:ext cx="4320480" cy="2268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Installation de </a:t>
            </a:r>
            <a:r>
              <a:rPr lang="en-US" sz="2200" b="1" i="1" dirty="0" smtClean="0">
                <a:solidFill>
                  <a:srgbClr val="4D4D4D"/>
                </a:solidFill>
                <a:latin typeface="Arial Narrow" pitchFamily="34" charset="0"/>
              </a:rPr>
              <a:t>2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cassettes 2 pas 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(position 2 et 4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utilisées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, position 1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libre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)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Installation de </a:t>
            </a:r>
            <a:r>
              <a:rPr lang="en-US" sz="2200" b="1" i="1" dirty="0" smtClean="0">
                <a:solidFill>
                  <a:srgbClr val="4D4D4D"/>
                </a:solidFill>
                <a:latin typeface="Arial Narrow" pitchFamily="34" charset="0"/>
              </a:rPr>
              <a:t>4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cassettes 1 pas</a:t>
            </a: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(les 4 positions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sont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utilisées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)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sp>
        <p:nvSpPr>
          <p:cNvPr id="19" name="Line 37"/>
          <p:cNvSpPr>
            <a:spLocks noChangeShapeType="1"/>
          </p:cNvSpPr>
          <p:nvPr/>
        </p:nvSpPr>
        <p:spPr bwMode="auto">
          <a:xfrm rot="16200000" flipH="1" flipV="1">
            <a:off x="6210182" y="3807042"/>
            <a:ext cx="0" cy="104411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lg"/>
            <a:tailEnd type="triangle" w="med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0" name="Line 37"/>
          <p:cNvSpPr>
            <a:spLocks noChangeShapeType="1"/>
          </p:cNvSpPr>
          <p:nvPr/>
        </p:nvSpPr>
        <p:spPr bwMode="auto">
          <a:xfrm rot="16200000" flipH="1" flipV="1">
            <a:off x="1817694" y="3807042"/>
            <a:ext cx="0" cy="104411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lg"/>
            <a:tailEnd type="triangle" w="med" len="lg"/>
          </a:ln>
          <a:effectLst/>
        </p:spPr>
        <p:txBody>
          <a:bodyPr/>
          <a:lstStyle/>
          <a:p>
            <a:endParaRPr lang="fr-FR"/>
          </a:p>
        </p:txBody>
      </p:sp>
      <p:grpSp>
        <p:nvGrpSpPr>
          <p:cNvPr id="2" name="Groupe 26"/>
          <p:cNvGrpSpPr/>
          <p:nvPr/>
        </p:nvGrpSpPr>
        <p:grpSpPr>
          <a:xfrm>
            <a:off x="7236296" y="44624"/>
            <a:ext cx="432048" cy="720080"/>
            <a:chOff x="7236296" y="44624"/>
            <a:chExt cx="432048" cy="720080"/>
          </a:xfrm>
        </p:grpSpPr>
        <p:sp>
          <p:nvSpPr>
            <p:cNvPr id="21" name="Rectangle 3"/>
            <p:cNvSpPr>
              <a:spLocks noChangeArrowheads="1"/>
            </p:cNvSpPr>
            <p:nvPr/>
          </p:nvSpPr>
          <p:spPr bwMode="auto">
            <a:xfrm>
              <a:off x="7236296" y="44624"/>
              <a:ext cx="432048" cy="252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457200" indent="-457200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US" b="1" i="1" dirty="0" smtClean="0">
                  <a:solidFill>
                    <a:srgbClr val="FFFF00"/>
                  </a:solidFill>
                  <a:latin typeface="Arial Narrow" pitchFamily="34" charset="0"/>
                </a:rPr>
                <a:t>4</a:t>
              </a:r>
              <a:endParaRPr lang="en-US" b="1" i="1" dirty="0">
                <a:solidFill>
                  <a:srgbClr val="FFFF00"/>
                </a:solidFill>
                <a:latin typeface="Arial Narrow" pitchFamily="34" charset="0"/>
              </a:endParaRPr>
            </a:p>
          </p:txBody>
        </p:sp>
        <p:sp>
          <p:nvSpPr>
            <p:cNvPr id="23" name="Rectangle 3"/>
            <p:cNvSpPr>
              <a:spLocks noChangeArrowheads="1"/>
            </p:cNvSpPr>
            <p:nvPr/>
          </p:nvSpPr>
          <p:spPr bwMode="auto">
            <a:xfrm>
              <a:off x="7236296" y="404664"/>
              <a:ext cx="432048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457200" indent="-457200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US" b="1" i="1" dirty="0" smtClean="0">
                  <a:solidFill>
                    <a:srgbClr val="FFFF00"/>
                  </a:solidFill>
                  <a:latin typeface="Arial Narrow" pitchFamily="34" charset="0"/>
                </a:rPr>
                <a:t>2</a:t>
              </a:r>
              <a:endParaRPr lang="en-US" b="1" i="1" dirty="0">
                <a:solidFill>
                  <a:srgbClr val="FFFF00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3" name="Groupe 27"/>
          <p:cNvGrpSpPr/>
          <p:nvPr/>
        </p:nvGrpSpPr>
        <p:grpSpPr>
          <a:xfrm>
            <a:off x="6948264" y="224644"/>
            <a:ext cx="432048" cy="756084"/>
            <a:chOff x="6948264" y="224644"/>
            <a:chExt cx="432048" cy="756084"/>
          </a:xfrm>
        </p:grpSpPr>
        <p:sp>
          <p:nvSpPr>
            <p:cNvPr id="22" name="Rectangle 3"/>
            <p:cNvSpPr>
              <a:spLocks noChangeArrowheads="1"/>
            </p:cNvSpPr>
            <p:nvPr/>
          </p:nvSpPr>
          <p:spPr bwMode="auto">
            <a:xfrm>
              <a:off x="6948264" y="224644"/>
              <a:ext cx="216024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457200" indent="-457200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US" b="1" i="1" dirty="0" smtClean="0">
                  <a:solidFill>
                    <a:srgbClr val="FFFF00"/>
                  </a:solidFill>
                  <a:latin typeface="Arial Narrow" pitchFamily="34" charset="0"/>
                </a:rPr>
                <a:t>3</a:t>
              </a:r>
              <a:endParaRPr lang="en-US" b="1" i="1" dirty="0">
                <a:solidFill>
                  <a:srgbClr val="FFFF00"/>
                </a:solidFill>
                <a:latin typeface="Arial Narrow" pitchFamily="34" charset="0"/>
              </a:endParaRPr>
            </a:p>
          </p:txBody>
        </p:sp>
        <p:sp>
          <p:nvSpPr>
            <p:cNvPr id="24" name="Rectangle 3"/>
            <p:cNvSpPr>
              <a:spLocks noChangeArrowheads="1"/>
            </p:cNvSpPr>
            <p:nvPr/>
          </p:nvSpPr>
          <p:spPr bwMode="auto">
            <a:xfrm>
              <a:off x="6948264" y="620688"/>
              <a:ext cx="432048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marL="457200" indent="-457200">
                <a:lnSpc>
                  <a:spcPct val="120000"/>
                </a:lnSpc>
                <a:spcBef>
                  <a:spcPct val="20000"/>
                </a:spcBef>
                <a:spcAft>
                  <a:spcPct val="15000"/>
                </a:spcAft>
                <a:buClr>
                  <a:schemeClr val="hlink"/>
                </a:buClr>
                <a:buFont typeface="Wingdings" pitchFamily="2" charset="2"/>
                <a:buNone/>
              </a:pPr>
              <a:r>
                <a:rPr lang="en-US" b="1" i="1" dirty="0" smtClean="0">
                  <a:solidFill>
                    <a:srgbClr val="FFFF00"/>
                  </a:solidFill>
                  <a:latin typeface="Arial Narrow" pitchFamily="34" charset="0"/>
                </a:rPr>
                <a:t>1</a:t>
              </a:r>
              <a:endParaRPr lang="en-US" b="1" i="1" dirty="0">
                <a:solidFill>
                  <a:srgbClr val="FFFF00"/>
                </a:solidFill>
                <a:latin typeface="Arial Narrow" pitchFamily="34" charset="0"/>
              </a:endParaRPr>
            </a:p>
          </p:txBody>
        </p:sp>
      </p:grpSp>
      <p:sp>
        <p:nvSpPr>
          <p:cNvPr id="26" name="Line 37"/>
          <p:cNvSpPr>
            <a:spLocks noChangeShapeType="1"/>
          </p:cNvSpPr>
          <p:nvPr/>
        </p:nvSpPr>
        <p:spPr bwMode="auto">
          <a:xfrm rot="16200000" flipV="1">
            <a:off x="7812745" y="-63772"/>
            <a:ext cx="0" cy="504825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29" name="Line 37"/>
          <p:cNvSpPr>
            <a:spLocks noChangeShapeType="1"/>
          </p:cNvSpPr>
          <p:nvPr/>
        </p:nvSpPr>
        <p:spPr bwMode="auto">
          <a:xfrm rot="16200000" flipV="1">
            <a:off x="7812745" y="332271"/>
            <a:ext cx="0" cy="504825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9" grpId="0" animBg="1"/>
      <p:bldP spid="20" grpId="0" animBg="1"/>
      <p:bldP spid="20" grpId="1" animBg="1"/>
      <p:bldP spid="20" grpId="2" animBg="1"/>
      <p:bldP spid="26" grpId="0" animBg="1"/>
      <p:bldP spid="26" grpId="1" animBg="1"/>
      <p:bldP spid="29" grpId="0" animBg="1"/>
      <p:bldP spid="29" grpId="1" animBg="1"/>
      <p:bldP spid="29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40668"/>
            <a:ext cx="8604250" cy="468052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fr-FR" dirty="0" smtClean="0"/>
              <a:t>Organiseur </a:t>
            </a:r>
            <a:r>
              <a:rPr lang="fr-FR" b="1" dirty="0" smtClean="0"/>
              <a:t>T0 – Lovage des fibres en passage</a:t>
            </a:r>
            <a:endParaRPr lang="en-US" b="1" dirty="0" smtClean="0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980728"/>
            <a:ext cx="5223951" cy="5364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40668"/>
            <a:ext cx="7740662" cy="468052"/>
          </a:xfrm>
          <a:noFill/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fr-FR" dirty="0" smtClean="0"/>
              <a:t>OUVERTURE du boitier T0</a:t>
            </a:r>
            <a:endParaRPr lang="en-US" b="1" dirty="0" smtClean="0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 3M 2012.  All Rights Reserved.</a:t>
            </a:r>
          </a:p>
        </p:txBody>
      </p:sp>
      <p:sp>
        <p:nvSpPr>
          <p:cNvPr id="48" name="Rectangle 3"/>
          <p:cNvSpPr>
            <a:spLocks noChangeArrowheads="1"/>
          </p:cNvSpPr>
          <p:nvPr/>
        </p:nvSpPr>
        <p:spPr bwMode="auto">
          <a:xfrm>
            <a:off x="503746" y="980728"/>
            <a:ext cx="8424738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Prendre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appui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socle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et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pousser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simultanément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les crochets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sur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l’intérieur</a:t>
            </a:r>
            <a:endParaRPr lang="en-US" sz="2200" i="1" dirty="0" smtClean="0">
              <a:solidFill>
                <a:srgbClr val="4D4D4D"/>
              </a:solidFill>
              <a:latin typeface="Arial Narrow" pitchFamily="34" charset="0"/>
            </a:endParaRPr>
          </a:p>
          <a:p>
            <a:pPr marL="457200" indent="-457200">
              <a:lnSpc>
                <a:spcPct val="120000"/>
              </a:lnSpc>
              <a:spcBef>
                <a:spcPct val="20000"/>
              </a:spcBef>
              <a:spcAft>
                <a:spcPct val="1500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Maintenir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la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poussée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vers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l’intérieur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puis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sortir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capot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</a:t>
            </a:r>
            <a:r>
              <a:rPr lang="en-US" sz="2200" i="1" dirty="0" err="1" smtClean="0">
                <a:solidFill>
                  <a:srgbClr val="4D4D4D"/>
                </a:solidFill>
                <a:latin typeface="Arial Narrow" pitchFamily="34" charset="0"/>
              </a:rPr>
              <a:t>vers</a:t>
            </a:r>
            <a:r>
              <a:rPr lang="en-US" sz="2200" i="1" dirty="0" smtClean="0">
                <a:solidFill>
                  <a:srgbClr val="4D4D4D"/>
                </a:solidFill>
                <a:latin typeface="Arial Narrow" pitchFamily="34" charset="0"/>
              </a:rPr>
              <a:t> le haut</a:t>
            </a:r>
            <a:endParaRPr lang="en-US" sz="2200" i="1" dirty="0">
              <a:solidFill>
                <a:srgbClr val="4D4D4D"/>
              </a:solidFill>
              <a:latin typeface="Arial Narrow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052" y="2047911"/>
            <a:ext cx="5400092" cy="4044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6156" y="2060848"/>
            <a:ext cx="2976022" cy="4031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lèche droite 9"/>
          <p:cNvSpPr/>
          <p:nvPr/>
        </p:nvSpPr>
        <p:spPr>
          <a:xfrm>
            <a:off x="1727684" y="5049180"/>
            <a:ext cx="510602" cy="43204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fr-FR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Flèche droite 15"/>
          <p:cNvSpPr/>
          <p:nvPr/>
        </p:nvSpPr>
        <p:spPr>
          <a:xfrm rot="5400000" flipH="1">
            <a:off x="2816112" y="3600711"/>
            <a:ext cx="828092" cy="70069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fr-FR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Flèche droite 19"/>
          <p:cNvSpPr/>
          <p:nvPr/>
        </p:nvSpPr>
        <p:spPr>
          <a:xfrm flipH="1">
            <a:off x="4175956" y="5049180"/>
            <a:ext cx="510602" cy="43204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fr-FR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Flèche droite 20"/>
          <p:cNvSpPr/>
          <p:nvPr/>
        </p:nvSpPr>
        <p:spPr>
          <a:xfrm>
            <a:off x="7956376" y="4617132"/>
            <a:ext cx="510602" cy="43204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fr-FR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22222E-6 L 1.38889E-6 -0.2125 " pathEditMode="relative" rAng="0" ptsTypes="AA">
                                      <p:cBhvr>
                                        <p:cTn id="3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uiExpand="1" build="p"/>
      <p:bldP spid="10" grpId="0" uiExpand="1" animBg="1"/>
      <p:bldP spid="10" grpId="1" animBg="1"/>
      <p:bldP spid="10" grpId="2" animBg="1"/>
      <p:bldP spid="16" grpId="0" animBg="1"/>
      <p:bldP spid="16" grpId="1" animBg="1"/>
      <p:bldP spid="20" grpId="0" uiExpand="1" animBg="1"/>
      <p:bldP spid="20" grpId="1" animBg="1"/>
      <p:bldP spid="20" grpId="2" animBg="1"/>
      <p:bldP spid="21" grpId="0" uiExpand="1" animBg="1"/>
      <p:bldP spid="21" grpId="1" animBg="1"/>
    </p:bldLst>
  </p:timing>
</p:sld>
</file>

<file path=ppt/theme/theme1.xml><?xml version="1.0" encoding="utf-8"?>
<a:theme xmlns:a="http://schemas.openxmlformats.org/drawingml/2006/main" name="2006.11.12 Helget">
  <a:themeElements>
    <a:clrScheme name="2006.11.12 Helget 1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0000"/>
      </a:accent1>
      <a:accent2>
        <a:srgbClr val="009900"/>
      </a:accent2>
      <a:accent3>
        <a:srgbClr val="FFFFFF"/>
      </a:accent3>
      <a:accent4>
        <a:srgbClr val="000000"/>
      </a:accent4>
      <a:accent5>
        <a:srgbClr val="AAAAAA"/>
      </a:accent5>
      <a:accent6>
        <a:srgbClr val="008A00"/>
      </a:accent6>
      <a:hlink>
        <a:srgbClr val="0C4CB3"/>
      </a:hlink>
      <a:folHlink>
        <a:srgbClr val="4C198C"/>
      </a:folHlink>
    </a:clrScheme>
    <a:fontScheme name="2006.11.12 Helget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006.11.12 Helge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6.11.12 Helge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6.11.12 Helge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6.11.12 Helge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6.11.12 Helge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6.11.12 Helge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6.11.12 Helge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6.11.12 Helge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6.11.12 Helge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6.11.12 Helge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6.11.12 Helge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6.11.12 Helge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6.11.12 Helget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C4CB3"/>
        </a:accent1>
        <a:accent2>
          <a:srgbClr val="B32600"/>
        </a:accent2>
        <a:accent3>
          <a:srgbClr val="FFFFFF"/>
        </a:accent3>
        <a:accent4>
          <a:srgbClr val="000000"/>
        </a:accent4>
        <a:accent5>
          <a:srgbClr val="AAB2D6"/>
        </a:accent5>
        <a:accent6>
          <a:srgbClr val="A22100"/>
        </a:accent6>
        <a:hlink>
          <a:srgbClr val="4C198C"/>
        </a:hlink>
        <a:folHlink>
          <a:srgbClr val="4C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6.11.12 Helget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B32600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A22100"/>
        </a:accent6>
        <a:hlink>
          <a:srgbClr val="0C4CB3"/>
        </a:hlink>
        <a:folHlink>
          <a:srgbClr val="4C19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6.11.12 Helget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8A00"/>
        </a:accent6>
        <a:hlink>
          <a:srgbClr val="0C4CB3"/>
        </a:hlink>
        <a:folHlink>
          <a:srgbClr val="4C198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10782</TotalTime>
  <Words>817</Words>
  <Application>Microsoft Office PowerPoint</Application>
  <PresentationFormat>Affichage à l'écran (4:3)</PresentationFormat>
  <Paragraphs>154</Paragraphs>
  <Slides>24</Slides>
  <Notes>22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5" baseType="lpstr">
      <vt:lpstr>2006.11.12 Helget</vt:lpstr>
      <vt:lpstr>BPEO</vt:lpstr>
      <vt:lpstr>Diapositive 2</vt:lpstr>
      <vt:lpstr>Comment tester les BPEO ?</vt:lpstr>
      <vt:lpstr>Diapositive 4</vt:lpstr>
      <vt:lpstr>Boitier BPEO T0</vt:lpstr>
      <vt:lpstr>Organiseur Taille 0 – 4 pas</vt:lpstr>
      <vt:lpstr>Cassette 5mm ou 10mm ?</vt:lpstr>
      <vt:lpstr>Organiseur T0 – Lovage des fibres en passage</vt:lpstr>
      <vt:lpstr>OUVERTURE du boitier T0</vt:lpstr>
      <vt:lpstr>OUVERTURE du boitier T0</vt:lpstr>
      <vt:lpstr>FERMETURE du boitier T0</vt:lpstr>
      <vt:lpstr>Montage Mural du boitier T0</vt:lpstr>
      <vt:lpstr>Montage sur Poteau du boitier T0</vt:lpstr>
      <vt:lpstr>Diapositive 14</vt:lpstr>
      <vt:lpstr>Boitier BPEO T1,5</vt:lpstr>
      <vt:lpstr>OUVERTURE du boitier T1,5</vt:lpstr>
      <vt:lpstr>FERMETURE du boitier T1,5</vt:lpstr>
      <vt:lpstr>Montage supports Mural/Poteau sur boitier T1,5</vt:lpstr>
      <vt:lpstr>Diapositive 19</vt:lpstr>
      <vt:lpstr>Retrait bouchon double clippé (D 6-18)</vt:lpstr>
      <vt:lpstr>Désoperculage bouchon double clippé (D 6-18)</vt:lpstr>
      <vt:lpstr>Désoperculage d’une entrée S 3,5-9,5</vt:lpstr>
      <vt:lpstr>Désoperculage d’une entrée S 3-7</vt:lpstr>
      <vt:lpstr>FIN</vt:lpstr>
    </vt:vector>
  </TitlesOfParts>
  <Company>360° Design Wolfgang Wiest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3M Marken</dc:title>
  <dc:creator>Dominique Sanitas</dc:creator>
  <cp:lastModifiedBy>Dominique SANITAS</cp:lastModifiedBy>
  <cp:revision>460</cp:revision>
  <cp:lastPrinted>2006-11-20T19:27:20Z</cp:lastPrinted>
  <dcterms:modified xsi:type="dcterms:W3CDTF">2015-03-19T14:46:17Z</dcterms:modified>
</cp:coreProperties>
</file>