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32"/>
  </p:notesMasterIdLst>
  <p:handoutMasterIdLst>
    <p:handoutMasterId r:id="rId33"/>
  </p:handoutMasterIdLst>
  <p:sldIdLst>
    <p:sldId id="519" r:id="rId2"/>
    <p:sldId id="523" r:id="rId3"/>
    <p:sldId id="546" r:id="rId4"/>
    <p:sldId id="568" r:id="rId5"/>
    <p:sldId id="529" r:id="rId6"/>
    <p:sldId id="530" r:id="rId7"/>
    <p:sldId id="551" r:id="rId8"/>
    <p:sldId id="557" r:id="rId9"/>
    <p:sldId id="531" r:id="rId10"/>
    <p:sldId id="536" r:id="rId11"/>
    <p:sldId id="561" r:id="rId12"/>
    <p:sldId id="562" r:id="rId13"/>
    <p:sldId id="538" r:id="rId14"/>
    <p:sldId id="570" r:id="rId15"/>
    <p:sldId id="571" r:id="rId16"/>
    <p:sldId id="576" r:id="rId17"/>
    <p:sldId id="569" r:id="rId18"/>
    <p:sldId id="550" r:id="rId19"/>
    <p:sldId id="563" r:id="rId20"/>
    <p:sldId id="565" r:id="rId21"/>
    <p:sldId id="564" r:id="rId22"/>
    <p:sldId id="577" r:id="rId23"/>
    <p:sldId id="556" r:id="rId24"/>
    <p:sldId id="566" r:id="rId25"/>
    <p:sldId id="545" r:id="rId26"/>
    <p:sldId id="574" r:id="rId27"/>
    <p:sldId id="575" r:id="rId28"/>
    <p:sldId id="521" r:id="rId29"/>
    <p:sldId id="522" r:id="rId30"/>
    <p:sldId id="488" r:id="rId31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gbcFNMOPdjRp0FIqfVTkJQ==" hashData="z9K2AYqYCQHTvW1Gx/kvglwNu6I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FFFF00"/>
    <a:srgbClr val="FF0000"/>
    <a:srgbClr val="0066CC"/>
    <a:srgbClr val="C5D8FF"/>
    <a:srgbClr val="B7CFFF"/>
    <a:srgbClr val="91B6FF"/>
    <a:srgbClr val="6699FF"/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4" autoAdjust="0"/>
    <p:restoredTop sz="46229" autoAdjust="0"/>
  </p:normalViewPr>
  <p:slideViewPr>
    <p:cSldViewPr>
      <p:cViewPr varScale="1">
        <p:scale>
          <a:sx n="67" d="100"/>
          <a:sy n="67" d="100"/>
        </p:scale>
        <p:origin x="-1356" y="-108"/>
      </p:cViewPr>
      <p:guideLst>
        <p:guide orient="horz" pos="1003"/>
        <p:guide orient="horz" pos="3317"/>
        <p:guide orient="horz" pos="576"/>
        <p:guide orient="horz" pos="4269"/>
        <p:guide pos="2880"/>
        <p:guide pos="552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3875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13875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5893B20-AFC9-489B-B220-BD700B594EE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50888"/>
            <a:ext cx="4997450" cy="3748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748213"/>
            <a:ext cx="5003800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3875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3875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9E9AF78-43ED-4B64-88A4-D7D07C75542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687201-78C3-48C3-B728-10461DAA5811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15677-5481-4C9F-95B8-74B59C3803B6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15677-5481-4C9F-95B8-74B59C3803B6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99D07-4DD4-4A1A-9E7E-D6761A97F120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99D07-4DD4-4A1A-9E7E-D6761A97F120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99D07-4DD4-4A1A-9E7E-D6761A97F12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15677-5481-4C9F-95B8-74B59C3803B6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1B7E0D-ED2B-4F56-95A5-6ED1C16BD004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6114AF-2892-4741-9EF7-CD682B2CB8C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2D02FA-3FF4-4C1A-BF1A-B6ECA141FD4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78DB09-24D9-47C4-A5C9-61F2A195DDDC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5E902C-E21F-49D8-A72A-C7031C57DF5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1FB6A4-A168-41EE-98BD-C1EB0FB81F61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139A2-51D4-4513-89E1-5C993345270A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D3023-1E84-49FF-9447-6C58900F3E1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3ED2C-4B85-40AF-B9CF-B566D5308E4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B56EF-010A-4CE7-96C3-B275B6720B5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15677-5481-4C9F-95B8-74B59C3803B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E15677-5481-4C9F-95B8-74B59C3803B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3E41E1-6EC8-4B73-A688-E0ED7A37C91F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48 pt 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2100" y="5988050"/>
            <a:ext cx="8747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9"/>
          <p:cNvSpPr>
            <a:spLocks noChangeArrowheads="1"/>
          </p:cNvSpPr>
          <p:nvPr userDrawn="1"/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85000"/>
              </a:lnSpc>
              <a:defRPr/>
            </a:pPr>
            <a:r>
              <a:rPr lang="de-DE" sz="3200">
                <a:latin typeface="Arial Narrow" pitchFamily="34" charset="0"/>
              </a:rPr>
              <a:t> </a:t>
            </a:r>
          </a:p>
        </p:txBody>
      </p:sp>
      <p:sp>
        <p:nvSpPr>
          <p:cNvPr id="6" name="Text Box 95"/>
          <p:cNvSpPr txBox="1">
            <a:spLocks noChangeArrowheads="1"/>
          </p:cNvSpPr>
          <p:nvPr userDrawn="1"/>
        </p:nvSpPr>
        <p:spPr bwMode="auto">
          <a:xfrm>
            <a:off x="685800" y="195263"/>
            <a:ext cx="179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3M Télécommunications</a:t>
            </a:r>
          </a:p>
        </p:txBody>
      </p:sp>
      <p:pic>
        <p:nvPicPr>
          <p:cNvPr id="7" name="Picture 97" descr="3M_Titel_Elektro+Telekom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2263"/>
            <a:ext cx="91440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5666" name="Rectangle 5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560388"/>
            <a:ext cx="7772400" cy="201612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5667" name="Rectangle 5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10287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22300"/>
            <a:ext cx="1981200" cy="51181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22300"/>
            <a:ext cx="5791200" cy="51181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628775"/>
            <a:ext cx="35290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67213" y="1628775"/>
            <a:ext cx="35290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8775"/>
            <a:ext cx="72104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176213" y="6435725"/>
            <a:ext cx="4841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fld id="{F616ABF1-C964-4E5D-B826-FA4864C48807}" type="slidenum">
              <a:rPr lang="en-US" sz="1000">
                <a:solidFill>
                  <a:srgbClr val="808080"/>
                </a:solidFill>
                <a:latin typeface="Arial Narrow" pitchFamily="34" charset="0"/>
              </a:rPr>
              <a:pPr>
                <a:defRPr/>
              </a:pPr>
              <a:t>‹N°›</a:t>
            </a:fld>
            <a:endParaRPr lang="en-US" sz="900">
              <a:solidFill>
                <a:srgbClr val="808080"/>
              </a:solidFill>
              <a:latin typeface="Arial Black" pitchFamily="34" charset="0"/>
            </a:endParaRPr>
          </a:p>
        </p:txBody>
      </p:sp>
      <p:sp>
        <p:nvSpPr>
          <p:cNvPr id="4946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7225" y="6572250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  <p:sp>
        <p:nvSpPr>
          <p:cNvPr id="494602" name="Text Box 10"/>
          <p:cNvSpPr txBox="1">
            <a:spLocks noChangeArrowheads="1"/>
          </p:cNvSpPr>
          <p:nvPr/>
        </p:nvSpPr>
        <p:spPr bwMode="auto">
          <a:xfrm>
            <a:off x="685800" y="195263"/>
            <a:ext cx="46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1031" name="Picture 14" descr="48 pt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225" y="6172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1" descr="3M_Titel_Elektro+Telekom-6"/>
          <p:cNvPicPr>
            <a:picLocks noChangeAspect="1" noChangeArrowheads="1"/>
          </p:cNvPicPr>
          <p:nvPr userDrawn="1"/>
        </p:nvPicPr>
        <p:blipFill>
          <a:blip r:embed="rId14" cstate="print"/>
          <a:srcRect l="89377" r="5901"/>
          <a:stretch>
            <a:fillRect/>
          </a:stretch>
        </p:blipFill>
        <p:spPr bwMode="auto">
          <a:xfrm>
            <a:off x="0" y="1592263"/>
            <a:ext cx="4318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624" name="Text Box 32"/>
          <p:cNvSpPr txBox="1">
            <a:spLocks noChangeArrowheads="1"/>
          </p:cNvSpPr>
          <p:nvPr userDrawn="1"/>
        </p:nvSpPr>
        <p:spPr bwMode="auto">
          <a:xfrm>
            <a:off x="685800" y="171450"/>
            <a:ext cx="2476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B2B2B2"/>
                </a:solidFill>
              </a:rPr>
              <a:t>3M Télécommunications</a:t>
            </a:r>
            <a:endParaRPr lang="en-US" sz="1600">
              <a:solidFill>
                <a:srgbClr val="B2B2B2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600">
          <a:solidFill>
            <a:srgbClr val="4D4D4D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image" Target="../media/image34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1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8459787" cy="1008063"/>
          </a:xfrm>
        </p:spPr>
        <p:txBody>
          <a:bodyPr/>
          <a:lstStyle/>
          <a:p>
            <a:pPr eaLnBrk="1" hangingPunct="1"/>
            <a:r>
              <a:rPr lang="en-US" sz="5400" b="1" i="1" dirty="0" smtClean="0">
                <a:solidFill>
                  <a:schemeClr val="hlink"/>
                </a:solidFill>
              </a:rPr>
              <a:t>BPEO</a:t>
            </a:r>
            <a:endParaRPr lang="fr-FR" sz="1400" dirty="0" smtClean="0">
              <a:solidFill>
                <a:schemeClr val="hlink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630988"/>
            <a:ext cx="42132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000" dirty="0">
                <a:solidFill>
                  <a:schemeClr val="bg2"/>
                </a:solidFill>
              </a:rPr>
              <a:t>BPEO-Entrée ECAM Simple </a:t>
            </a:r>
            <a:r>
              <a:rPr lang="fr-FR" sz="1000" dirty="0" smtClean="0">
                <a:solidFill>
                  <a:schemeClr val="bg2"/>
                </a:solidFill>
              </a:rPr>
              <a:t>S3,5-9,5-ed03</a:t>
            </a:r>
            <a:endParaRPr lang="fr-FR" sz="1000" dirty="0">
              <a:solidFill>
                <a:schemeClr val="bg2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84213" y="4837113"/>
            <a:ext cx="845978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4400" b="1" i="1" dirty="0">
                <a:solidFill>
                  <a:schemeClr val="hlink"/>
                </a:solidFill>
                <a:latin typeface="Arial Narrow" pitchFamily="34" charset="0"/>
              </a:rPr>
              <a:t>Entrée ECAM Simple </a:t>
            </a:r>
            <a:r>
              <a:rPr lang="fr-FR" sz="4400" b="1" i="1" dirty="0" smtClean="0">
                <a:solidFill>
                  <a:schemeClr val="hlink"/>
                </a:solidFill>
                <a:latin typeface="Arial Narrow" pitchFamily="34" charset="0"/>
              </a:rPr>
              <a:t>S 3,5-9,5</a:t>
            </a:r>
            <a:endParaRPr lang="fr-FR" sz="4400" b="1" i="1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3526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hlink"/>
                </a:solidFill>
                <a:latin typeface="Arial Narrow" pitchFamily="34" charset="0"/>
              </a:rPr>
              <a:t>Mise en oeuvre</a:t>
            </a:r>
            <a:endParaRPr lang="fr-FR" sz="360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7167" y="4725144"/>
            <a:ext cx="675322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7167" y="2698229"/>
            <a:ext cx="67532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123" name="Rectangle 3"/>
          <p:cNvSpPr>
            <a:spLocks noChangeArrowheads="1"/>
          </p:cNvSpPr>
          <p:nvPr/>
        </p:nvSpPr>
        <p:spPr bwMode="auto">
          <a:xfrm>
            <a:off x="539750" y="1051769"/>
            <a:ext cx="8100702" cy="9010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Placer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composants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prêtant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attention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mettre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/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89646" y="2096852"/>
            <a:ext cx="2880320" cy="46805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3,5mm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7,5mm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351764" y="4286423"/>
            <a:ext cx="756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1" dirty="0" smtClean="0">
                <a:latin typeface="Arial Narrow" pitchFamily="34" charset="0"/>
              </a:rPr>
              <a:t>OU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Installation des </a:t>
            </a:r>
            <a:r>
              <a:rPr lang="en-US" dirty="0" err="1" smtClean="0"/>
              <a:t>éléments</a:t>
            </a:r>
            <a:r>
              <a:rPr lang="en-US" dirty="0" smtClean="0"/>
              <a:t> </a:t>
            </a:r>
            <a:r>
              <a:rPr lang="en-US" dirty="0" err="1" smtClean="0"/>
              <a:t>sélectionnés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câble</a:t>
            </a:r>
            <a:endParaRPr lang="en-US" dirty="0" smtClean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134859" y="4207743"/>
            <a:ext cx="973137" cy="733425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/>
              <a:t>Côté</a:t>
            </a:r>
            <a:r>
              <a:rPr lang="en-US" sz="1600" b="1" i="1" dirty="0"/>
              <a:t> </a:t>
            </a:r>
            <a:r>
              <a:rPr lang="en-US" sz="1600" b="1" i="1" dirty="0" err="1"/>
              <a:t>longueur</a:t>
            </a:r>
            <a:r>
              <a:rPr lang="en-US" sz="1600" b="1" i="1" dirty="0"/>
              <a:t> de </a:t>
            </a:r>
            <a:r>
              <a:rPr lang="en-US" sz="1600" b="1" i="1" dirty="0" err="1"/>
              <a:t>câble</a:t>
            </a:r>
            <a:endParaRPr lang="fr-FR" sz="1600" b="1" i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31540" y="4329980"/>
            <a:ext cx="863600" cy="488950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/>
              <a:t>Côté</a:t>
            </a:r>
            <a:r>
              <a:rPr lang="en-US" sz="1600" b="1" i="1" dirty="0"/>
              <a:t> </a:t>
            </a:r>
            <a:r>
              <a:rPr lang="en-US" sz="1600" b="1" i="1" dirty="0" err="1"/>
              <a:t>boitier</a:t>
            </a:r>
            <a:endParaRPr lang="fr-FR" sz="1600" b="1" i="1" dirty="0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4175956" y="5625244"/>
            <a:ext cx="9731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Garniture</a:t>
            </a:r>
            <a:endParaRPr lang="fr-FR" sz="1400" b="1" i="1" dirty="0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2628714" y="5769260"/>
            <a:ext cx="16192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Corps de </a:t>
            </a:r>
            <a:r>
              <a:rPr lang="en-US" sz="1400" b="1" i="1" dirty="0" err="1"/>
              <a:t>presse</a:t>
            </a:r>
            <a:r>
              <a:rPr lang="en-US" sz="1400" b="1" i="1" dirty="0"/>
              <a:t> </a:t>
            </a:r>
            <a:r>
              <a:rPr lang="en-US" sz="1400" b="1" i="1" dirty="0" err="1"/>
              <a:t>étoupe</a:t>
            </a:r>
            <a:endParaRPr lang="fr-FR" sz="1400" b="1" i="1" dirty="0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5940152" y="5769260"/>
            <a:ext cx="1512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/>
              <a:t>Ecrou</a:t>
            </a:r>
            <a:r>
              <a:rPr lang="en-US" sz="1400" b="1" i="1" dirty="0"/>
              <a:t> de </a:t>
            </a:r>
            <a:r>
              <a:rPr lang="en-US" sz="1400" b="1" i="1" dirty="0" err="1"/>
              <a:t>verrouillage</a:t>
            </a:r>
            <a:endParaRPr lang="fr-FR" sz="1400" b="1" i="1" dirty="0"/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4824028" y="3016076"/>
            <a:ext cx="9731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Garniture</a:t>
            </a:r>
            <a:endParaRPr lang="fr-FR" sz="1400" b="1" i="1" dirty="0"/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628714" y="2691460"/>
            <a:ext cx="16192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Corps de </a:t>
            </a:r>
            <a:r>
              <a:rPr lang="en-US" sz="1400" b="1" i="1" dirty="0" err="1"/>
              <a:t>presse</a:t>
            </a:r>
            <a:r>
              <a:rPr lang="en-US" sz="1400" b="1" i="1" dirty="0"/>
              <a:t> </a:t>
            </a:r>
            <a:r>
              <a:rPr lang="en-US" sz="1400" b="1" i="1" dirty="0" err="1"/>
              <a:t>étoupe</a:t>
            </a:r>
            <a:endParaRPr lang="fr-FR" sz="1400" b="1" i="1" dirty="0"/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5940152" y="2691460"/>
            <a:ext cx="1512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/>
              <a:t>Ecrou</a:t>
            </a:r>
            <a:r>
              <a:rPr lang="en-US" sz="1400" b="1" i="1" dirty="0"/>
              <a:t> de </a:t>
            </a:r>
            <a:r>
              <a:rPr lang="en-US" sz="1400" b="1" i="1" dirty="0" err="1"/>
              <a:t>verrouillage</a:t>
            </a:r>
            <a:endParaRPr lang="fr-FR" sz="1400" b="1" i="1" dirty="0"/>
          </a:p>
        </p:txBody>
      </p:sp>
      <p:sp>
        <p:nvSpPr>
          <p:cNvPr id="20" name="Rectangle 19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5400000" flipH="1" flipV="1">
            <a:off x="6048164" y="4509120"/>
            <a:ext cx="10801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913" y="4617132"/>
            <a:ext cx="74580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913" y="2871775"/>
            <a:ext cx="749617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311860" y="2024844"/>
            <a:ext cx="2880320" cy="576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7,5mm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9,5mm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29123" name="Rectangle 3"/>
          <p:cNvSpPr>
            <a:spLocks noChangeArrowheads="1"/>
          </p:cNvSpPr>
          <p:nvPr/>
        </p:nvSpPr>
        <p:spPr bwMode="auto">
          <a:xfrm>
            <a:off x="539750" y="1051769"/>
            <a:ext cx="8100702" cy="9010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Placer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composants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prêtant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attention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mettre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/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289646" y="2096852"/>
            <a:ext cx="2880320" cy="468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7,5mm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9,5mm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351764" y="4191756"/>
            <a:ext cx="756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1" dirty="0" smtClean="0">
                <a:latin typeface="Arial Narrow" pitchFamily="34" charset="0"/>
              </a:rPr>
              <a:t>OU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Installation des </a:t>
            </a:r>
            <a:r>
              <a:rPr lang="en-US" dirty="0" err="1" smtClean="0"/>
              <a:t>éléments</a:t>
            </a:r>
            <a:r>
              <a:rPr lang="en-US" dirty="0" smtClean="0"/>
              <a:t> </a:t>
            </a:r>
            <a:r>
              <a:rPr lang="en-US" dirty="0" err="1" smtClean="0"/>
              <a:t>sélectionnés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</a:t>
            </a:r>
            <a:r>
              <a:rPr lang="en-US" dirty="0" err="1" smtClean="0"/>
              <a:t>câble</a:t>
            </a:r>
            <a:endParaRPr lang="en-US" dirty="0" smtClean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134859" y="4113076"/>
            <a:ext cx="973137" cy="733425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/>
              <a:t>Côté</a:t>
            </a:r>
            <a:r>
              <a:rPr lang="en-US" sz="1600" b="1" i="1" dirty="0"/>
              <a:t> </a:t>
            </a:r>
            <a:r>
              <a:rPr lang="en-US" sz="1600" b="1" i="1" dirty="0" err="1"/>
              <a:t>longueur</a:t>
            </a:r>
            <a:r>
              <a:rPr lang="en-US" sz="1600" b="1" i="1" dirty="0"/>
              <a:t> de </a:t>
            </a:r>
            <a:r>
              <a:rPr lang="en-US" sz="1600" b="1" i="1" dirty="0" err="1"/>
              <a:t>câble</a:t>
            </a:r>
            <a:endParaRPr lang="fr-FR" sz="1600" b="1" i="1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31540" y="4344206"/>
            <a:ext cx="863600" cy="48895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/>
              <a:t>Côté</a:t>
            </a:r>
            <a:r>
              <a:rPr lang="en-US" sz="1600" b="1" i="1" dirty="0"/>
              <a:t> </a:t>
            </a:r>
            <a:r>
              <a:rPr lang="en-US" sz="1600" b="1" i="1" dirty="0" err="1"/>
              <a:t>boitier</a:t>
            </a:r>
            <a:endParaRPr lang="fr-FR" sz="1600" b="1" i="1" dirty="0"/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3311860" y="5625244"/>
            <a:ext cx="9731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Garniture</a:t>
            </a:r>
            <a:endParaRPr lang="fr-FR" sz="1400" b="1" i="1" dirty="0"/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3670870" y="3176972"/>
            <a:ext cx="9731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Garniture</a:t>
            </a:r>
            <a:endParaRPr lang="fr-FR" sz="1400" b="1" i="1" dirty="0"/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1691680" y="2691460"/>
            <a:ext cx="1368152" cy="43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Corps de </a:t>
            </a:r>
            <a:r>
              <a:rPr lang="en-US" sz="1400" b="1" i="1" dirty="0" err="1"/>
              <a:t>presse</a:t>
            </a:r>
            <a:r>
              <a:rPr lang="en-US" sz="1400" b="1" i="1" dirty="0"/>
              <a:t> </a:t>
            </a:r>
            <a:r>
              <a:rPr lang="en-US" sz="1400" b="1" i="1" dirty="0" err="1"/>
              <a:t>étoupe</a:t>
            </a:r>
            <a:endParaRPr lang="fr-FR" sz="1400" b="1" i="1" dirty="0"/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587505" y="2691460"/>
            <a:ext cx="1512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/>
              <a:t>Ecrou</a:t>
            </a:r>
            <a:r>
              <a:rPr lang="en-US" sz="1400" b="1" i="1" dirty="0"/>
              <a:t> de </a:t>
            </a:r>
            <a:r>
              <a:rPr lang="en-US" sz="1400" b="1" i="1" dirty="0" err="1"/>
              <a:t>verrouillage</a:t>
            </a:r>
            <a:endParaRPr lang="fr-FR" sz="1400" b="1" i="1" dirty="0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4716016" y="2691460"/>
            <a:ext cx="900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 smtClean="0"/>
              <a:t>Ecrou</a:t>
            </a:r>
            <a:r>
              <a:rPr lang="en-US" sz="1400" b="1" i="1" dirty="0" smtClean="0"/>
              <a:t> à </a:t>
            </a:r>
            <a:r>
              <a:rPr lang="en-US" sz="1400" b="1" i="1" dirty="0" err="1" smtClean="0"/>
              <a:t>griffes</a:t>
            </a:r>
            <a:endParaRPr lang="fr-FR" sz="1400" b="1" i="1" dirty="0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1691680" y="5769260"/>
            <a:ext cx="1368152" cy="43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Corps de </a:t>
            </a:r>
            <a:r>
              <a:rPr lang="en-US" sz="1400" b="1" i="1" dirty="0" err="1"/>
              <a:t>presse</a:t>
            </a:r>
            <a:r>
              <a:rPr lang="en-US" sz="1400" b="1" i="1" dirty="0"/>
              <a:t> </a:t>
            </a:r>
            <a:r>
              <a:rPr lang="en-US" sz="1400" b="1" i="1" dirty="0" err="1"/>
              <a:t>étoupe</a:t>
            </a:r>
            <a:endParaRPr lang="fr-FR" sz="1400" b="1" i="1" dirty="0"/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6587505" y="5769260"/>
            <a:ext cx="1512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/>
              <a:t>Ecrou</a:t>
            </a:r>
            <a:r>
              <a:rPr lang="en-US" sz="1400" b="1" i="1" dirty="0"/>
              <a:t> de </a:t>
            </a:r>
            <a:r>
              <a:rPr lang="en-US" sz="1400" b="1" i="1" dirty="0" err="1"/>
              <a:t>verrouillage</a:t>
            </a:r>
            <a:endParaRPr lang="fr-FR" sz="1400" b="1" i="1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788024" y="5769260"/>
            <a:ext cx="75608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 smtClean="0"/>
              <a:t>Ecrou</a:t>
            </a:r>
            <a:r>
              <a:rPr lang="en-US" sz="1400" b="1" i="1" dirty="0" smtClean="0"/>
              <a:t> à </a:t>
            </a:r>
            <a:r>
              <a:rPr lang="en-US" sz="1400" b="1" i="1" dirty="0" err="1" smtClean="0"/>
              <a:t>griffes</a:t>
            </a:r>
            <a:endParaRPr lang="fr-FR" sz="1400" b="1" i="1" dirty="0"/>
          </a:p>
        </p:txBody>
      </p:sp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rot="5400000" flipH="1" flipV="1">
            <a:off x="6516216" y="4401108"/>
            <a:ext cx="108012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ChangeArrowheads="1"/>
          </p:cNvSpPr>
          <p:nvPr/>
        </p:nvSpPr>
        <p:spPr bwMode="auto">
          <a:xfrm>
            <a:off x="539750" y="1089025"/>
            <a:ext cx="83169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longueur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préparation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varie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selon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le type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utilisé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1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1,60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mètre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2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2 </a:t>
            </a:r>
            <a:r>
              <a:rPr lang="en-US" i="1" smtClean="0">
                <a:solidFill>
                  <a:srgbClr val="4D4D4D"/>
                </a:solidFill>
                <a:latin typeface="Arial Narrow" pitchFamily="34" charset="0"/>
              </a:rPr>
              <a:t>mètres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600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3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2,20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mètres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organiseurs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nouvelle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génération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permettent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stocker les tubes et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gérer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nues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jusqu’aux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cassettes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d’épissurage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Préparation du câble – Longueur dénudage</a:t>
            </a:r>
          </a:p>
        </p:txBody>
      </p:sp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ChangeArrowheads="1"/>
          </p:cNvSpPr>
          <p:nvPr/>
        </p:nvSpPr>
        <p:spPr bwMode="auto">
          <a:xfrm>
            <a:off x="539552" y="1196752"/>
            <a:ext cx="500435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Assurez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vous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soit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coupée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net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Préparation</a:t>
            </a:r>
            <a:r>
              <a:rPr lang="en-US" dirty="0" smtClean="0"/>
              <a:t> du </a:t>
            </a:r>
            <a:r>
              <a:rPr lang="en-US" dirty="0" err="1" smtClean="0"/>
              <a:t>câble</a:t>
            </a:r>
            <a:r>
              <a:rPr lang="en-US" dirty="0" smtClean="0"/>
              <a:t> – </a:t>
            </a:r>
            <a:r>
              <a:rPr lang="en-US" dirty="0" err="1" smtClean="0"/>
              <a:t>Précautions</a:t>
            </a:r>
            <a:endParaRPr lang="en-US" dirty="0" smtClean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1306" y="1268760"/>
            <a:ext cx="3263182" cy="229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020" y="2024844"/>
            <a:ext cx="866452" cy="8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grpSp>
        <p:nvGrpSpPr>
          <p:cNvPr id="2" name="Groupe 13"/>
          <p:cNvGrpSpPr/>
          <p:nvPr/>
        </p:nvGrpSpPr>
        <p:grpSpPr>
          <a:xfrm>
            <a:off x="539553" y="1700808"/>
            <a:ext cx="8424935" cy="4293096"/>
            <a:chOff x="539553" y="1700808"/>
            <a:chExt cx="8424935" cy="4293096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564" y="3651240"/>
              <a:ext cx="8316924" cy="2342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539553" y="1700808"/>
              <a:ext cx="500455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Vérifier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l’intégrité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l’extrémité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de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gaine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du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câble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:</a:t>
              </a: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rayure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 smtClean="0">
                <a:solidFill>
                  <a:srgbClr val="4D4D4D"/>
                </a:solidFill>
                <a:latin typeface="Arial Narrow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coupure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 smtClean="0">
                <a:solidFill>
                  <a:srgbClr val="4D4D4D"/>
                </a:solidFill>
                <a:latin typeface="Arial Narrow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fissure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ni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craquelure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11" name="Line 18"/>
          <p:cNvSpPr>
            <a:spLocks noChangeShapeType="1"/>
          </p:cNvSpPr>
          <p:nvPr/>
        </p:nvSpPr>
        <p:spPr bwMode="auto">
          <a:xfrm rot="10800000" flipV="1">
            <a:off x="7236296" y="1376772"/>
            <a:ext cx="0" cy="5068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e 21"/>
          <p:cNvGrpSpPr/>
          <p:nvPr/>
        </p:nvGrpSpPr>
        <p:grpSpPr>
          <a:xfrm>
            <a:off x="3023828" y="5301208"/>
            <a:ext cx="4392488" cy="506859"/>
            <a:chOff x="3023828" y="5301208"/>
            <a:chExt cx="4392488" cy="506859"/>
          </a:xfrm>
        </p:grpSpPr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3023828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4103948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5148064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300192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7416316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164" y="332656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437" y="4972774"/>
            <a:ext cx="5263071" cy="187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Préparation</a:t>
            </a:r>
            <a:r>
              <a:rPr lang="en-US" dirty="0" smtClean="0"/>
              <a:t> du </a:t>
            </a:r>
            <a:r>
              <a:rPr lang="en-US" dirty="0" err="1" smtClean="0"/>
              <a:t>câble</a:t>
            </a:r>
            <a:r>
              <a:rPr lang="en-US" dirty="0" smtClean="0"/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NE PAS FAIRE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76653" y="2109825"/>
            <a:ext cx="1918778" cy="381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88922"/>
            <a:ext cx="30603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620" y="4113076"/>
            <a:ext cx="3870645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60541"/>
            <a:ext cx="3060340" cy="17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540" y="2816932"/>
            <a:ext cx="4572508" cy="129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104964"/>
            <a:ext cx="864096" cy="86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lèche droite 23"/>
          <p:cNvSpPr/>
          <p:nvPr/>
        </p:nvSpPr>
        <p:spPr bwMode="auto">
          <a:xfrm>
            <a:off x="827584" y="324898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Flèche droite 25"/>
          <p:cNvSpPr/>
          <p:nvPr/>
        </p:nvSpPr>
        <p:spPr bwMode="auto">
          <a:xfrm rot="13773102">
            <a:off x="2810613" y="355984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Flèche droite 26"/>
          <p:cNvSpPr/>
          <p:nvPr/>
        </p:nvSpPr>
        <p:spPr bwMode="auto">
          <a:xfrm rot="5400000">
            <a:off x="3797914" y="409507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Flèche droite 27"/>
          <p:cNvSpPr/>
          <p:nvPr/>
        </p:nvSpPr>
        <p:spPr bwMode="auto">
          <a:xfrm rot="2973102">
            <a:off x="650373" y="478398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Flèche droite 28"/>
          <p:cNvSpPr/>
          <p:nvPr/>
        </p:nvSpPr>
        <p:spPr bwMode="auto">
          <a:xfrm rot="5400000">
            <a:off x="2105726" y="1502786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99892" y="1088922"/>
            <a:ext cx="5544108" cy="19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lèche droite 29"/>
          <p:cNvSpPr/>
          <p:nvPr/>
        </p:nvSpPr>
        <p:spPr bwMode="auto">
          <a:xfrm rot="5400000">
            <a:off x="4950042" y="1250758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Flèche droite 30"/>
          <p:cNvSpPr/>
          <p:nvPr/>
        </p:nvSpPr>
        <p:spPr bwMode="auto">
          <a:xfrm rot="5400000">
            <a:off x="7326306" y="15747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Flèche droite 31"/>
          <p:cNvSpPr/>
          <p:nvPr/>
        </p:nvSpPr>
        <p:spPr bwMode="auto">
          <a:xfrm rot="5400000">
            <a:off x="7902370" y="387905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" name="Flèche droite 32"/>
          <p:cNvSpPr/>
          <p:nvPr/>
        </p:nvSpPr>
        <p:spPr bwMode="auto">
          <a:xfrm rot="16200000">
            <a:off x="6714238" y="60752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Flèche droite 33"/>
          <p:cNvSpPr/>
          <p:nvPr/>
        </p:nvSpPr>
        <p:spPr bwMode="auto">
          <a:xfrm rot="16200000">
            <a:off x="4842030" y="60752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12260" y="0"/>
            <a:ext cx="1044116" cy="10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9" grpId="0" animBg="1"/>
      <p:bldP spid="29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396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4937125"/>
            <a:ext cx="5868988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9362" name="Rectangle 2"/>
          <p:cNvSpPr>
            <a:spLocks noChangeArrowheads="1"/>
          </p:cNvSpPr>
          <p:nvPr/>
        </p:nvSpPr>
        <p:spPr bwMode="auto">
          <a:xfrm>
            <a:off x="539750" y="1125538"/>
            <a:ext cx="7200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D’une manière générale, conserver 90mm de longueur de porteurs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  <a:ln/>
        </p:spPr>
        <p:txBody>
          <a:bodyPr/>
          <a:lstStyle/>
          <a:p>
            <a:r>
              <a:rPr lang="en-US"/>
              <a:t>Préparation du câble - Porteurs</a:t>
            </a: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539750" y="3681661"/>
            <a:ext cx="7416800" cy="10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9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Conserver 10mm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d’armature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métallique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l’option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“kit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la masse” 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utilisée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539750" y="1836229"/>
            <a:ext cx="8245475" cy="1628775"/>
            <a:chOff x="340" y="1066"/>
            <a:chExt cx="5194" cy="1026"/>
          </a:xfrm>
        </p:grpSpPr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340" y="1066"/>
              <a:ext cx="1556" cy="934"/>
              <a:chOff x="340" y="1570"/>
              <a:chExt cx="1556" cy="934"/>
            </a:xfrm>
          </p:grpSpPr>
          <p:pic>
            <p:nvPicPr>
              <p:cNvPr id="1039366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0" y="1570"/>
                <a:ext cx="1495" cy="934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989" y="1616"/>
                <a:ext cx="907" cy="657"/>
                <a:chOff x="989" y="1616"/>
                <a:chExt cx="907" cy="657"/>
              </a:xfrm>
            </p:grpSpPr>
            <p:sp>
              <p:nvSpPr>
                <p:cNvPr id="1039370" name="Line 10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255" y="1471"/>
                  <a:ext cx="460" cy="79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1" name="Line 1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989" y="1616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2" name="Line 12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1791" y="2092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4" name="Text Box 14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1270" y="1706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200" y="1066"/>
              <a:ext cx="1565" cy="866"/>
              <a:chOff x="2200" y="1570"/>
              <a:chExt cx="1565" cy="866"/>
            </a:xfrm>
          </p:grpSpPr>
          <p:pic>
            <p:nvPicPr>
              <p:cNvPr id="1039367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00" y="1570"/>
                <a:ext cx="1496" cy="86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812" y="1729"/>
                <a:ext cx="953" cy="657"/>
                <a:chOff x="2812" y="1729"/>
                <a:chExt cx="953" cy="657"/>
              </a:xfrm>
            </p:grpSpPr>
            <p:sp>
              <p:nvSpPr>
                <p:cNvPr id="1039377" name="Line 17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3086" y="1576"/>
                  <a:ext cx="481" cy="83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8" name="Line 1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2812" y="1729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9" name="Line 1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660" y="2205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80" name="Text Box 20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3093" y="1819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4017" y="1066"/>
              <a:ext cx="1517" cy="1026"/>
              <a:chOff x="4017" y="1570"/>
              <a:chExt cx="1517" cy="1026"/>
            </a:xfrm>
          </p:grpSpPr>
          <p:pic>
            <p:nvPicPr>
              <p:cNvPr id="103936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17" y="1570"/>
                <a:ext cx="1496" cy="102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4584" y="1593"/>
                <a:ext cx="950" cy="748"/>
                <a:chOff x="4536" y="1593"/>
                <a:chExt cx="950" cy="748"/>
              </a:xfrm>
            </p:grpSpPr>
            <p:sp>
              <p:nvSpPr>
                <p:cNvPr id="1039388" name="Line 28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856" y="1454"/>
                  <a:ext cx="447" cy="77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89" name="Line 2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536" y="1593"/>
                  <a:ext cx="171" cy="2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90" name="Line 3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301" y="2024"/>
                  <a:ext cx="185" cy="31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91" name="Text Box 31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4876" y="1684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</p:grpSp>
      <p:sp>
        <p:nvSpPr>
          <p:cNvPr id="29" name="Rectangle 2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12876"/>
            <a:ext cx="6912260" cy="337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2131" name="Rectangle 3"/>
          <p:cNvSpPr>
            <a:spLocks noChangeArrowheads="1"/>
          </p:cNvSpPr>
          <p:nvPr/>
        </p:nvSpPr>
        <p:spPr bwMode="auto">
          <a:xfrm>
            <a:off x="539750" y="1160463"/>
            <a:ext cx="7416626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d’améliorer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l’étancheité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nettoyer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dizaine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centimètres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7213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  <a:ln/>
        </p:spPr>
        <p:txBody>
          <a:bodyPr/>
          <a:lstStyle/>
          <a:p>
            <a:r>
              <a:rPr lang="en-US"/>
              <a:t>Dégraissage du câble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406" y="1520789"/>
            <a:ext cx="171047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55153" y="4401108"/>
            <a:ext cx="5240983" cy="198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100" y="1520789"/>
            <a:ext cx="178398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06" name="Rectangle 6"/>
          <p:cNvSpPr>
            <a:spLocks noChangeArrowheads="1"/>
          </p:cNvSpPr>
          <p:nvPr/>
        </p:nvSpPr>
        <p:spPr bwMode="auto">
          <a:xfrm>
            <a:off x="539750" y="1016001"/>
            <a:ext cx="8388350" cy="5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(déjà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)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butée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4342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46802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Assemblage du presse étoupe</a:t>
            </a:r>
          </a:p>
        </p:txBody>
      </p:sp>
      <p:pic>
        <p:nvPicPr>
          <p:cNvPr id="14346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0938" y="1844675"/>
            <a:ext cx="5064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539750" y="3392996"/>
            <a:ext cx="8604250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Ajuster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environ </a:t>
            </a:r>
            <a:r>
              <a:rPr lang="en-US" sz="2200" b="1" i="1" dirty="0" smtClean="0">
                <a:latin typeface="Arial Narrow" pitchFamily="34" charset="0"/>
              </a:rPr>
              <a:t>10 mm</a:t>
            </a:r>
            <a:r>
              <a:rPr lang="en-US" sz="2200" i="1" dirty="0" smtClean="0"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l’intérieur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Monter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(s)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2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4188" y="1845059"/>
            <a:ext cx="50110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4148" y="4401108"/>
            <a:ext cx="2052227" cy="1985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3588" y="2387653"/>
            <a:ext cx="864096" cy="4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e 22"/>
          <p:cNvGrpSpPr/>
          <p:nvPr/>
        </p:nvGrpSpPr>
        <p:grpSpPr>
          <a:xfrm>
            <a:off x="2267744" y="5661248"/>
            <a:ext cx="792088" cy="828675"/>
            <a:chOff x="1115616" y="5624513"/>
            <a:chExt cx="792088" cy="828675"/>
          </a:xfrm>
        </p:grpSpPr>
        <p:cxnSp>
          <p:nvCxnSpPr>
            <p:cNvPr id="24" name="Connecteur droit 23"/>
            <p:cNvCxnSpPr/>
            <p:nvPr/>
          </p:nvCxnSpPr>
          <p:spPr bwMode="auto">
            <a:xfrm>
              <a:off x="1115616" y="5624513"/>
              <a:ext cx="0" cy="75723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 bwMode="auto">
            <a:xfrm>
              <a:off x="1907704" y="5624513"/>
              <a:ext cx="0" cy="75723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 bwMode="auto">
            <a:xfrm flipH="1">
              <a:off x="1116050" y="6273316"/>
              <a:ext cx="791654" cy="484"/>
            </a:xfrm>
            <a:prstGeom prst="line">
              <a:avLst/>
            </a:prstGeom>
            <a:ln w="28575">
              <a:headEnd type="triangl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1115616" y="5912748"/>
              <a:ext cx="792088" cy="540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ct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2200" i="1" dirty="0" smtClean="0">
                  <a:latin typeface="Arial Narrow" pitchFamily="34" charset="0"/>
                </a:rPr>
                <a:t>10 mm</a:t>
              </a:r>
              <a:endParaRPr lang="en-US" sz="2000" i="1" dirty="0">
                <a:latin typeface="Arial Narrow" pitchFamily="34" charset="0"/>
              </a:endParaRPr>
            </a:p>
          </p:txBody>
        </p:sp>
      </p:grpSp>
      <p:sp>
        <p:nvSpPr>
          <p:cNvPr id="25" name="Line 18"/>
          <p:cNvSpPr>
            <a:spLocks noChangeShapeType="1"/>
          </p:cNvSpPr>
          <p:nvPr/>
        </p:nvSpPr>
        <p:spPr bwMode="auto">
          <a:xfrm rot="5400000" flipH="1" flipV="1">
            <a:off x="2537776" y="6579349"/>
            <a:ext cx="396044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rot="5400000" flipH="1">
            <a:off x="2699792" y="2888940"/>
            <a:ext cx="288032" cy="3600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34" name="Line 18"/>
          <p:cNvSpPr>
            <a:spLocks noChangeShapeType="1"/>
          </p:cNvSpPr>
          <p:nvPr/>
        </p:nvSpPr>
        <p:spPr bwMode="auto">
          <a:xfrm rot="5400000" flipH="1">
            <a:off x="5472100" y="2888940"/>
            <a:ext cx="288032" cy="3600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 rot="16200000" flipH="1">
            <a:off x="6066166" y="5175195"/>
            <a:ext cx="288031" cy="32403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37" name="Line 18"/>
          <p:cNvSpPr>
            <a:spLocks noChangeShapeType="1"/>
          </p:cNvSpPr>
          <p:nvPr/>
        </p:nvSpPr>
        <p:spPr bwMode="auto">
          <a:xfrm rot="5400000">
            <a:off x="1745685" y="4959171"/>
            <a:ext cx="288031" cy="32403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06" grpId="0" build="p"/>
      <p:bldP spid="26" grpId="0" uiExpand="1" build="p"/>
      <p:bldP spid="25" grpId="0" animBg="1"/>
      <p:bldP spid="25" grpId="1" animBg="1"/>
      <p:bldP spid="25" grpId="2" animBg="1"/>
      <p:bldP spid="27" grpId="0" animBg="1"/>
      <p:bldP spid="27" grpId="1" animBg="1"/>
      <p:bldP spid="27" grpId="2" animBg="1"/>
      <p:bldP spid="34" grpId="0" animBg="1"/>
      <p:bldP spid="34" grpId="1" animBg="1"/>
      <p:bldP spid="34" grpId="2" animBg="1"/>
      <p:bldP spid="36" grpId="0" animBg="1"/>
      <p:bldP spid="36" grpId="1" animBg="1"/>
      <p:bldP spid="37" grpId="0" animBg="1"/>
      <p:bldP spid="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940152" y="4365874"/>
            <a:ext cx="2262140" cy="16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1560" y="2096852"/>
            <a:ext cx="5112568" cy="1727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11560" y="4365104"/>
            <a:ext cx="5112568" cy="16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Assemblage du </a:t>
            </a:r>
            <a:r>
              <a:rPr lang="en-US" dirty="0" err="1" smtClean="0"/>
              <a:t>presse</a:t>
            </a:r>
            <a:r>
              <a:rPr lang="en-US" dirty="0" smtClean="0"/>
              <a:t> </a:t>
            </a:r>
            <a:r>
              <a:rPr lang="en-US" dirty="0" err="1" smtClean="0"/>
              <a:t>étoupe</a:t>
            </a:r>
            <a:r>
              <a:rPr lang="en-US" dirty="0" smtClean="0"/>
              <a:t> et </a:t>
            </a:r>
            <a:r>
              <a:rPr lang="en-US" dirty="0" err="1" smtClean="0"/>
              <a:t>sécurisation</a:t>
            </a:r>
            <a:endParaRPr lang="en-US" dirty="0" smtClean="0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539750" y="1124744"/>
            <a:ext cx="2880320" cy="46805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3,5mm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7,5mm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539750" y="1592002"/>
            <a:ext cx="8604250" cy="5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MANUELLEMENT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choisi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corps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940152" y="3573016"/>
            <a:ext cx="2628292" cy="86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Placer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gros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collier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d’arrimage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écrou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735796" y="3825044"/>
            <a:ext cx="756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1" dirty="0" smtClean="0">
                <a:latin typeface="Arial Narrow" pitchFamily="34" charset="0"/>
              </a:rPr>
              <a:t>OU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15" name="Rectangle 14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rot="5400000" flipH="1" flipV="1">
            <a:off x="3113838" y="3987062"/>
            <a:ext cx="140415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rot="5400000">
            <a:off x="7830361" y="4527122"/>
            <a:ext cx="468052" cy="2880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  <p:bldP spid="13" grpId="0" build="p"/>
      <p:bldP spid="16" grpId="0" animBg="1"/>
      <p:bldP spid="16" grpId="1" animBg="1"/>
      <p:bldP spid="16" grpId="2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>
                <a:solidFill>
                  <a:schemeClr val="hlink"/>
                </a:solidFill>
                <a:latin typeface="Arial Narrow" pitchFamily="34" charset="0"/>
              </a:rPr>
              <a:t>Présentation</a:t>
            </a:r>
            <a:r>
              <a:rPr lang="en-US" sz="3600" dirty="0">
                <a:solidFill>
                  <a:schemeClr val="hlink"/>
                </a:solidFill>
                <a:latin typeface="Arial Narrow" pitchFamily="34" charset="0"/>
              </a:rPr>
              <a:t> du kit ECAM 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S 3,5-9,5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060" y="2743489"/>
            <a:ext cx="8424428" cy="244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Assemblage du </a:t>
            </a:r>
            <a:r>
              <a:rPr lang="en-US" dirty="0" err="1" smtClean="0"/>
              <a:t>presse</a:t>
            </a:r>
            <a:r>
              <a:rPr lang="en-US" dirty="0" smtClean="0"/>
              <a:t> </a:t>
            </a:r>
            <a:r>
              <a:rPr lang="en-US" dirty="0" err="1" smtClean="0"/>
              <a:t>étoupe</a:t>
            </a:r>
            <a:r>
              <a:rPr lang="en-US" dirty="0" smtClean="0"/>
              <a:t> et </a:t>
            </a:r>
            <a:r>
              <a:rPr lang="en-US" dirty="0" err="1" smtClean="0"/>
              <a:t>sécurisation</a:t>
            </a:r>
            <a:endParaRPr lang="en-US" dirty="0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39750" y="1124744"/>
            <a:ext cx="2880320" cy="468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7,5mm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9,5mm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39552" y="1844824"/>
            <a:ext cx="860425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MANUELLEMENT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griffes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 rot="5400000" flipH="1" flipV="1">
            <a:off x="4788148" y="479702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2411760" y="4545704"/>
            <a:ext cx="1368152" cy="43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/>
              <a:t>Corps de </a:t>
            </a:r>
            <a:r>
              <a:rPr lang="en-US" sz="1400" b="1" i="1" dirty="0" err="1"/>
              <a:t>presse</a:t>
            </a:r>
            <a:r>
              <a:rPr lang="en-US" sz="1400" b="1" i="1" dirty="0"/>
              <a:t> </a:t>
            </a:r>
            <a:r>
              <a:rPr lang="en-US" sz="1400" b="1" i="1" dirty="0" err="1"/>
              <a:t>étoupe</a:t>
            </a:r>
            <a:endParaRPr lang="fr-FR" sz="1400" b="1" i="1" dirty="0"/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724128" y="4545704"/>
            <a:ext cx="9721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 smtClean="0"/>
              <a:t>Ecrou</a:t>
            </a:r>
            <a:r>
              <a:rPr lang="en-US" sz="1400" b="1" i="1" dirty="0" smtClean="0"/>
              <a:t> à </a:t>
            </a:r>
            <a:r>
              <a:rPr lang="en-US" sz="1400" b="1" i="1" dirty="0" err="1" smtClean="0"/>
              <a:t>griffes</a:t>
            </a:r>
            <a:endParaRPr lang="fr-FR" sz="1400" b="1" i="1" dirty="0"/>
          </a:p>
        </p:txBody>
      </p:sp>
      <p:sp>
        <p:nvSpPr>
          <p:cNvPr id="10" name="Rectangle 9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 flipV="1">
            <a:off x="3527884" y="134076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Assemblage du </a:t>
            </a:r>
            <a:r>
              <a:rPr lang="en-US" dirty="0" err="1" smtClean="0"/>
              <a:t>presse</a:t>
            </a:r>
            <a:r>
              <a:rPr lang="en-US" dirty="0" smtClean="0"/>
              <a:t> </a:t>
            </a:r>
            <a:r>
              <a:rPr lang="en-US" dirty="0" err="1" smtClean="0"/>
              <a:t>étoupe</a:t>
            </a:r>
            <a:r>
              <a:rPr lang="en-US" dirty="0" smtClean="0"/>
              <a:t> et </a:t>
            </a:r>
            <a:r>
              <a:rPr lang="en-US" dirty="0" err="1" smtClean="0"/>
              <a:t>sécurisation</a:t>
            </a:r>
            <a:endParaRPr lang="en-US" dirty="0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39750" y="1124744"/>
            <a:ext cx="2880320" cy="4680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7,5mm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9,5mm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2312876"/>
            <a:ext cx="5550582" cy="1442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64" y="4403039"/>
            <a:ext cx="471601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6264188" y="3465004"/>
            <a:ext cx="2628292" cy="86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Placer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gros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collier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d’arrimage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écrou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24128" y="4403038"/>
            <a:ext cx="2952327" cy="165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539750" y="1772816"/>
            <a:ext cx="860425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MANUELLEMENT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griffes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519772" y="5806424"/>
            <a:ext cx="9001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 smtClean="0"/>
              <a:t>Ecrou</a:t>
            </a:r>
            <a:r>
              <a:rPr lang="en-US" sz="1400" b="1" i="1" dirty="0" smtClean="0"/>
              <a:t> à </a:t>
            </a:r>
            <a:r>
              <a:rPr lang="en-US" sz="1400" b="1" i="1" dirty="0" err="1" smtClean="0"/>
              <a:t>griffes</a:t>
            </a:r>
            <a:endParaRPr lang="fr-FR" sz="1400" b="1" i="1" dirty="0"/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815916" y="5806425"/>
            <a:ext cx="1512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/>
              <a:t>Ecrou</a:t>
            </a:r>
            <a:r>
              <a:rPr lang="en-US" sz="1400" b="1" i="1" dirty="0"/>
              <a:t> de </a:t>
            </a:r>
            <a:r>
              <a:rPr lang="en-US" sz="1400" b="1" i="1" dirty="0" err="1"/>
              <a:t>verrouillage</a:t>
            </a:r>
            <a:endParaRPr lang="fr-FR" sz="1400" b="1" i="1" dirty="0"/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779912" y="3501008"/>
            <a:ext cx="1512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/>
              <a:t>Ecrou</a:t>
            </a:r>
            <a:r>
              <a:rPr lang="en-US" sz="1400" b="1" i="1" dirty="0"/>
              <a:t> de </a:t>
            </a:r>
            <a:r>
              <a:rPr lang="en-US" sz="1400" b="1" i="1" dirty="0" err="1"/>
              <a:t>verrouillage</a:t>
            </a:r>
            <a:endParaRPr lang="fr-FR" sz="1400" b="1" i="1" dirty="0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2483768" y="3501008"/>
            <a:ext cx="9361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 err="1" smtClean="0"/>
              <a:t>Ecrou</a:t>
            </a:r>
            <a:r>
              <a:rPr lang="en-US" sz="1400" b="1" i="1" dirty="0" smtClean="0"/>
              <a:t> à </a:t>
            </a:r>
            <a:r>
              <a:rPr lang="en-US" sz="1400" b="1" i="1" dirty="0" err="1" smtClean="0"/>
              <a:t>griffes</a:t>
            </a:r>
            <a:endParaRPr lang="fr-FR" sz="1400" b="1" i="1" dirty="0"/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2843808" y="3861048"/>
            <a:ext cx="756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1" dirty="0" smtClean="0">
                <a:latin typeface="Arial Narrow" pitchFamily="34" charset="0"/>
              </a:rPr>
              <a:t>OU</a:t>
            </a:r>
            <a:endParaRPr lang="en-US" sz="2000" b="1" dirty="0">
              <a:latin typeface="Arial Narrow" pitchFamily="34" charset="0"/>
            </a:endParaRPr>
          </a:p>
        </p:txBody>
      </p:sp>
      <p:sp>
        <p:nvSpPr>
          <p:cNvPr id="20" name="Rectangle 19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rot="5400000" flipH="1" flipV="1">
            <a:off x="3257853" y="4167082"/>
            <a:ext cx="140415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lg"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rot="5400000">
            <a:off x="7902370" y="4383106"/>
            <a:ext cx="396044" cy="28803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7" grpId="0"/>
      <p:bldP spid="19" grpId="0" animBg="1"/>
      <p:bldP spid="19" grpId="1" animBg="1"/>
      <p:bldP spid="19" grpId="2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95936" y="4473115"/>
            <a:ext cx="2088232" cy="164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8582" y="4473116"/>
            <a:ext cx="299592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4802539" y="1548688"/>
            <a:ext cx="328333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H="1">
            <a:off x="6745393" y="1939682"/>
            <a:ext cx="3286061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rot="5400000" flipH="1" flipV="1">
            <a:off x="8172400" y="1412776"/>
            <a:ext cx="0" cy="5040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rot="5400000" flipH="1" flipV="1">
            <a:off x="4878034" y="5823266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e 40"/>
          <p:cNvGrpSpPr/>
          <p:nvPr/>
        </p:nvGrpSpPr>
        <p:grpSpPr>
          <a:xfrm flipH="1">
            <a:off x="6444208" y="1484784"/>
            <a:ext cx="612068" cy="1377153"/>
            <a:chOff x="5724128" y="3861048"/>
            <a:chExt cx="432048" cy="972108"/>
          </a:xfrm>
        </p:grpSpPr>
        <p:sp>
          <p:nvSpPr>
            <p:cNvPr id="23" name="Arc 22"/>
            <p:cNvSpPr/>
            <p:nvPr/>
          </p:nvSpPr>
          <p:spPr>
            <a:xfrm>
              <a:off x="5724128" y="4113076"/>
              <a:ext cx="432048" cy="432048"/>
            </a:xfrm>
            <a:prstGeom prst="arc">
              <a:avLst>
                <a:gd name="adj1" fmla="val 14325435"/>
                <a:gd name="adj2" fmla="val 10867984"/>
              </a:avLst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5724128" y="3861048"/>
              <a:ext cx="0" cy="468052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>
              <a:stCxn id="23" idx="0"/>
            </p:cNvCxnSpPr>
            <p:nvPr/>
          </p:nvCxnSpPr>
          <p:spPr>
            <a:xfrm flipH="1">
              <a:off x="5796136" y="4144404"/>
              <a:ext cx="31972" cy="4068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5796136" y="4185084"/>
              <a:ext cx="0" cy="648072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ine 18"/>
          <p:cNvSpPr>
            <a:spLocks noChangeShapeType="1"/>
          </p:cNvSpPr>
          <p:nvPr/>
        </p:nvSpPr>
        <p:spPr bwMode="auto">
          <a:xfrm rot="5400000" flipH="1" flipV="1">
            <a:off x="6390203" y="6111298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287524" y="4617132"/>
            <a:ext cx="3491880" cy="172819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b="1" i="1" dirty="0" err="1" smtClean="0">
                <a:solidFill>
                  <a:srgbClr val="4D4D4D"/>
                </a:solidFill>
                <a:latin typeface="Arial Narrow" pitchFamily="34" charset="0"/>
              </a:rPr>
              <a:t>Recommandation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: 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Si le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possède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grande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quantité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n’utiliser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qu’une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 ne pas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encombrer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la zone de passage des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16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9732" y="4113076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503746" y="1052736"/>
            <a:ext cx="5256386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Mèches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périphériques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souples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: 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Tresser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tout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périphériques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Enrouler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un tour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Hexalobulaire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10)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sur-longueur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503548" y="548680"/>
            <a:ext cx="79248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75000"/>
              </a:lnSpc>
              <a:defRPr/>
            </a:pPr>
            <a:r>
              <a:rPr lang="en-US" sz="3200" kern="0" dirty="0" err="1">
                <a:latin typeface="+mj-lt"/>
                <a:ea typeface="+mj-ea"/>
                <a:cs typeface="+mj-cs"/>
              </a:rPr>
              <a:t>Sécurisation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du </a:t>
            </a:r>
            <a:r>
              <a:rPr lang="en-US" sz="3200" kern="0" dirty="0" err="1">
                <a:latin typeface="+mj-lt"/>
                <a:ea typeface="+mj-ea"/>
                <a:cs typeface="+mj-cs"/>
              </a:rPr>
              <a:t>câble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0" dirty="0" err="1">
                <a:latin typeface="+mj-lt"/>
                <a:ea typeface="+mj-ea"/>
                <a:cs typeface="+mj-cs"/>
              </a:rPr>
              <a:t>sur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le </a:t>
            </a:r>
            <a:r>
              <a:rPr lang="en-US" sz="3200" kern="0" dirty="0" err="1">
                <a:latin typeface="+mj-lt"/>
                <a:ea typeface="+mj-ea"/>
                <a:cs typeface="+mj-cs"/>
              </a:rPr>
              <a:t>presse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0" dirty="0" err="1" smtClean="0">
                <a:latin typeface="+mj-lt"/>
                <a:ea typeface="+mj-ea"/>
                <a:cs typeface="+mj-cs"/>
              </a:rPr>
              <a:t>étoupe</a:t>
            </a:r>
            <a:endParaRPr lang="en-US" sz="2800" kern="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7" presetClass="emph" presetSubtype="1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5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24" grpId="0" animBg="1"/>
      <p:bldP spid="104142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3823" y="1232756"/>
            <a:ext cx="361017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539229" y="3645235"/>
            <a:ext cx="4968875" cy="129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central : Passer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central d’un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mettre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chute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l’autre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d’équilibrer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39229" y="1954089"/>
            <a:ext cx="4968875" cy="89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périphériques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: Passer 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chaque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6" name="Rectangle 7"/>
          <p:cNvSpPr txBox="1">
            <a:spLocks noChangeArrowheads="1"/>
          </p:cNvSpPr>
          <p:nvPr/>
        </p:nvSpPr>
        <p:spPr bwMode="auto">
          <a:xfrm>
            <a:off x="539750" y="620713"/>
            <a:ext cx="7924800" cy="10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75000"/>
              </a:lnSpc>
              <a:defRPr/>
            </a:pPr>
            <a:r>
              <a:rPr lang="en-US" sz="3200" kern="0" dirty="0" err="1">
                <a:latin typeface="+mj-lt"/>
                <a:ea typeface="+mj-ea"/>
                <a:cs typeface="+mj-cs"/>
              </a:rPr>
              <a:t>Sécurisation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du </a:t>
            </a:r>
            <a:r>
              <a:rPr lang="en-US" sz="3200" kern="0" dirty="0" err="1">
                <a:latin typeface="+mj-lt"/>
                <a:ea typeface="+mj-ea"/>
                <a:cs typeface="+mj-cs"/>
              </a:rPr>
              <a:t>câble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0" dirty="0" err="1">
                <a:latin typeface="+mj-lt"/>
                <a:ea typeface="+mj-ea"/>
                <a:cs typeface="+mj-cs"/>
              </a:rPr>
              <a:t>sur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le </a:t>
            </a:r>
            <a:r>
              <a:rPr lang="en-US" sz="3200" kern="0" dirty="0" err="1">
                <a:latin typeface="+mj-lt"/>
                <a:ea typeface="+mj-ea"/>
                <a:cs typeface="+mj-cs"/>
              </a:rPr>
              <a:t>presse</a:t>
            </a:r>
            <a:r>
              <a:rPr lang="en-US" sz="3200" kern="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0" dirty="0" err="1">
                <a:latin typeface="+mj-lt"/>
                <a:ea typeface="+mj-ea"/>
                <a:cs typeface="+mj-cs"/>
              </a:rPr>
              <a:t>étoupe</a:t>
            </a:r>
            <a:endParaRPr lang="en-US" sz="2800" kern="0" dirty="0">
              <a:latin typeface="+mj-lt"/>
              <a:ea typeface="+mj-ea"/>
              <a:cs typeface="+mj-cs"/>
            </a:endParaRPr>
          </a:p>
          <a:p>
            <a:pPr>
              <a:lnSpc>
                <a:spcPct val="75000"/>
              </a:lnSpc>
              <a:defRPr/>
            </a:pPr>
            <a:endParaRPr lang="en-US" sz="2800" kern="0" dirty="0">
              <a:latin typeface="+mj-lt"/>
              <a:ea typeface="+mj-ea"/>
              <a:cs typeface="+mj-cs"/>
            </a:endParaRPr>
          </a:p>
          <a:p>
            <a:pPr>
              <a:lnSpc>
                <a:spcPct val="75000"/>
              </a:lnSpc>
              <a:defRPr/>
            </a:pPr>
            <a:r>
              <a:rPr lang="en-US" sz="2200" b="1" i="1" kern="0" dirty="0" err="1" smtClean="0">
                <a:solidFill>
                  <a:srgbClr val="4D4D4D"/>
                </a:solidFill>
                <a:latin typeface="+mj-lt"/>
                <a:ea typeface="+mj-ea"/>
                <a:cs typeface="+mj-cs"/>
              </a:rPr>
              <a:t>Porteur</a:t>
            </a:r>
            <a:r>
              <a:rPr lang="en-US" sz="2200" b="1" i="1" kern="0" dirty="0" smtClean="0">
                <a:solidFill>
                  <a:srgbClr val="4D4D4D"/>
                </a:solidFill>
                <a:latin typeface="+mj-lt"/>
                <a:ea typeface="+mj-ea"/>
                <a:cs typeface="+mj-cs"/>
              </a:rPr>
              <a:t>(s) </a:t>
            </a:r>
            <a:r>
              <a:rPr lang="en-US" sz="2200" b="1" i="1" kern="0" dirty="0" err="1">
                <a:solidFill>
                  <a:srgbClr val="4D4D4D"/>
                </a:solidFill>
                <a:latin typeface="+mj-lt"/>
                <a:ea typeface="+mj-ea"/>
                <a:cs typeface="+mj-cs"/>
              </a:rPr>
              <a:t>rigide</a:t>
            </a:r>
            <a:r>
              <a:rPr lang="en-US" sz="2200" b="1" i="1" kern="0" dirty="0">
                <a:solidFill>
                  <a:srgbClr val="4D4D4D"/>
                </a:solidFill>
                <a:latin typeface="+mj-lt"/>
                <a:ea typeface="+mj-ea"/>
                <a:cs typeface="+mj-cs"/>
              </a:rPr>
              <a:t>(s)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7290" y="3320988"/>
            <a:ext cx="36267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8"/>
          <p:cNvSpPr>
            <a:spLocks noChangeShapeType="1"/>
          </p:cNvSpPr>
          <p:nvPr/>
        </p:nvSpPr>
        <p:spPr bwMode="auto">
          <a:xfrm rot="5400000" flipH="1" flipV="1">
            <a:off x="6876380" y="4977048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539229" y="5337212"/>
            <a:ext cx="4968875" cy="61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longueurs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(s)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rot="5400000" flipH="1">
            <a:off x="8370422" y="4491118"/>
            <a:ext cx="252028" cy="4320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 rot="5400000" flipH="1">
            <a:off x="8370422" y="2294874"/>
            <a:ext cx="252028" cy="4320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 rot="5400000" flipH="1" flipV="1">
            <a:off x="6876380" y="2888816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1" grpId="1" animBg="1"/>
      <p:bldP spid="21" grpId="2" animBg="1"/>
      <p:bldP spid="22" grpId="0"/>
      <p:bldP spid="23" grpId="0" animBg="1"/>
      <p:bldP spid="23" grpId="1" animBg="1"/>
      <p:bldP spid="24" grpId="0" animBg="1"/>
      <p:bldP spid="24" grpId="1" animBg="1"/>
      <p:bldP spid="26" grpId="1" animBg="1"/>
      <p:bldP spid="26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572" y="3490875"/>
            <a:ext cx="35052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90875"/>
            <a:ext cx="36861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d’utilisation</a:t>
            </a:r>
            <a:r>
              <a:rPr lang="en-US" dirty="0" smtClean="0"/>
              <a:t> d’un tube</a:t>
            </a:r>
          </a:p>
        </p:txBody>
      </p:sp>
      <p:sp>
        <p:nvSpPr>
          <p:cNvPr id="1029123" name="Rectangle 3"/>
          <p:cNvSpPr>
            <a:spLocks noChangeArrowheads="1"/>
          </p:cNvSpPr>
          <p:nvPr/>
        </p:nvSpPr>
        <p:spPr bwMode="auto">
          <a:xfrm>
            <a:off x="503746" y="1052737"/>
            <a:ext cx="8100702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cas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d’utilisation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d’un tube,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c’est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diamètre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tube qui guide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sélection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éléments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, de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même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manière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3,5mm &lt;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&lt; 7,5mm  : Corps de PE +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Ecrou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endParaRPr lang="en-US" sz="20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7,5mm &lt;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&lt; 9,5mm  : Corps de PE +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Ecrou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griffes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+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Ecrou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000" i="1" dirty="0" err="1" smtClean="0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03746" y="2996952"/>
            <a:ext cx="810070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Sécuriser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le tube avec le petit collier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plastique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livré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rot="5400000" flipH="1" flipV="1">
            <a:off x="6012284" y="5625120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rot="5400000" flipH="1" flipV="1">
            <a:off x="1745810" y="5031054"/>
            <a:ext cx="287784" cy="32403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0" grpId="1" animBg="1"/>
      <p:bldP spid="12" grpId="0" animBg="1"/>
      <p:bldP spid="1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Mise en place de l’entrée ECAM dans le boitier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2220" y="980728"/>
            <a:ext cx="2592288" cy="173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506" name="Rectangle 2"/>
          <p:cNvSpPr>
            <a:spLocks noChangeArrowheads="1"/>
          </p:cNvSpPr>
          <p:nvPr/>
        </p:nvSpPr>
        <p:spPr bwMode="auto">
          <a:xfrm>
            <a:off x="539750" y="1593987"/>
            <a:ext cx="586898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Introduire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puis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introduire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l’ajustant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forme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hexagonale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(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occuper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préférence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positions basses)</a:t>
            </a:r>
          </a:p>
        </p:txBody>
      </p:sp>
      <p:sp>
        <p:nvSpPr>
          <p:cNvPr id="18442" name="Line 16"/>
          <p:cNvSpPr>
            <a:spLocks noChangeShapeType="1"/>
          </p:cNvSpPr>
          <p:nvPr/>
        </p:nvSpPr>
        <p:spPr bwMode="auto">
          <a:xfrm flipV="1">
            <a:off x="7500399" y="2313000"/>
            <a:ext cx="672001" cy="25190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539552" y="980729"/>
            <a:ext cx="5868652" cy="3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Vérifier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propreté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logement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2220" y="2651934"/>
            <a:ext cx="2591780" cy="156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39750" y="2743820"/>
            <a:ext cx="5940462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jusqu’a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faire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dépasser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Le joint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torique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assurant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rapport au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alors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place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sa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joint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611560" y="4293096"/>
            <a:ext cx="8532948" cy="1836204"/>
            <a:chOff x="611560" y="4293096"/>
            <a:chExt cx="8532948" cy="1836204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0212" y="4509120"/>
              <a:ext cx="2386044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7003369" y="4509120"/>
              <a:ext cx="2141139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5" name="Rectangle 2"/>
            <p:cNvSpPr>
              <a:spLocks noChangeArrowheads="1"/>
            </p:cNvSpPr>
            <p:nvPr/>
          </p:nvSpPr>
          <p:spPr bwMode="auto">
            <a:xfrm>
              <a:off x="6048164" y="4293096"/>
              <a:ext cx="1655763" cy="36036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ct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>
                  <a:solidFill>
                    <a:srgbClr val="4D4D4D"/>
                  </a:solidFill>
                  <a:latin typeface="Arial Narrow" pitchFamily="34" charset="0"/>
                </a:rPr>
                <a:t>ECAM </a:t>
              </a:r>
              <a:r>
                <a:rPr lang="en-US" i="1" dirty="0" err="1">
                  <a:solidFill>
                    <a:srgbClr val="4D4D4D"/>
                  </a:solidFill>
                  <a:latin typeface="Arial Narrow" pitchFamily="34" charset="0"/>
                </a:rPr>
                <a:t>Verrouillée</a:t>
              </a:r>
              <a:endParaRPr lang="en-US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18447" name="Rectangle 2"/>
            <p:cNvSpPr>
              <a:spLocks noChangeArrowheads="1"/>
            </p:cNvSpPr>
            <p:nvPr/>
          </p:nvSpPr>
          <p:spPr bwMode="auto">
            <a:xfrm>
              <a:off x="5688124" y="5734013"/>
              <a:ext cx="936625" cy="3952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b="1" i="1" dirty="0" err="1" smtClean="0">
                  <a:latin typeface="Arial Narrow" pitchFamily="34" charset="0"/>
                </a:rPr>
                <a:t>Extérieur</a:t>
              </a:r>
              <a:endParaRPr lang="en-US" b="1" i="1" dirty="0">
                <a:latin typeface="Arial Narrow" pitchFamily="34" charset="0"/>
              </a:endParaRPr>
            </a:p>
          </p:txBody>
        </p:sp>
        <p:sp>
          <p:nvSpPr>
            <p:cNvPr id="18448" name="Rectangle 2"/>
            <p:cNvSpPr>
              <a:spLocks noChangeArrowheads="1"/>
            </p:cNvSpPr>
            <p:nvPr/>
          </p:nvSpPr>
          <p:spPr bwMode="auto">
            <a:xfrm>
              <a:off x="7415795" y="5734013"/>
              <a:ext cx="936625" cy="3952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b="1" i="1" dirty="0" err="1">
                  <a:solidFill>
                    <a:schemeClr val="bg1"/>
                  </a:solidFill>
                  <a:latin typeface="Arial Narrow" pitchFamily="34" charset="0"/>
                </a:rPr>
                <a:t>Intérieur</a:t>
              </a:r>
              <a:endParaRPr lang="en-US" b="1" i="1" dirty="0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611560" y="4869160"/>
              <a:ext cx="3816424" cy="90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2200" i="1" dirty="0" err="1" smtClean="0">
                  <a:solidFill>
                    <a:srgbClr val="4D4D4D"/>
                  </a:solidFill>
                  <a:latin typeface="Arial Narrow" pitchFamily="34" charset="0"/>
                </a:rPr>
                <a:t>Pousser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complètement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l’entrée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ECAM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jusqu’à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verrouiller</a:t>
              </a:r>
              <a:endParaRPr lang="en-US" sz="2200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19" name="Rectangle 1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5917" y="980728"/>
            <a:ext cx="900100" cy="48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7344308" y="3825044"/>
            <a:ext cx="744009" cy="14401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6" grpId="0"/>
      <p:bldP spid="18442" grpId="0" animBg="1"/>
      <p:bldP spid="18442" grpId="1" animBg="1"/>
      <p:bldP spid="16" grpId="0"/>
      <p:bldP spid="22" grpId="0" animBg="1"/>
      <p:bldP spid="22" grpId="1" animBg="1"/>
      <p:bldP spid="22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384884"/>
            <a:ext cx="3456384" cy="237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7699" y="2384884"/>
            <a:ext cx="346472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Comment </a:t>
            </a:r>
            <a:r>
              <a:rPr lang="en-US" dirty="0" err="1" smtClean="0"/>
              <a:t>extraire</a:t>
            </a:r>
            <a:r>
              <a:rPr lang="en-US" dirty="0" smtClean="0"/>
              <a:t> </a:t>
            </a:r>
            <a:r>
              <a:rPr lang="en-US" dirty="0" err="1" smtClean="0"/>
              <a:t>l’entrée</a:t>
            </a:r>
            <a:r>
              <a:rPr lang="en-US" dirty="0" smtClean="0"/>
              <a:t> ECAM du </a:t>
            </a:r>
            <a:r>
              <a:rPr lang="en-US" dirty="0" err="1" smtClean="0"/>
              <a:t>boitier</a:t>
            </a:r>
            <a:endParaRPr lang="en-US" dirty="0" smtClean="0"/>
          </a:p>
        </p:txBody>
      </p:sp>
      <p:sp>
        <p:nvSpPr>
          <p:cNvPr id="9" name="Rectangle 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9552" y="1232756"/>
            <a:ext cx="860444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l’intérieur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rapprocher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clips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Maintenir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clips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extraire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précaution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ECAM de son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logement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2699792" y="2744924"/>
            <a:ext cx="468052" cy="46805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 flipV="1">
            <a:off x="2699792" y="3861048"/>
            <a:ext cx="468052" cy="46805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7844" y="4869160"/>
            <a:ext cx="2556284" cy="167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lèche droite 17"/>
          <p:cNvSpPr/>
          <p:nvPr/>
        </p:nvSpPr>
        <p:spPr bwMode="auto">
          <a:xfrm>
            <a:off x="3923928" y="5738587"/>
            <a:ext cx="379540" cy="3093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>
            <a:off x="6876256" y="2888940"/>
            <a:ext cx="468052" cy="46805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H="1" flipV="1">
            <a:off x="6876256" y="4005064"/>
            <a:ext cx="468052" cy="46805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1" grpId="0" animBg="1"/>
      <p:bldP spid="11" grpId="1" animBg="1"/>
      <p:bldP spid="12" grpId="0" animBg="1"/>
      <p:bldP spid="12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  <a:ln/>
        </p:spPr>
        <p:txBody>
          <a:bodyPr/>
          <a:lstStyle/>
          <a:p>
            <a:r>
              <a:rPr lang="en-US" dirty="0" smtClean="0"/>
              <a:t>Comment tester les BPEO ?</a:t>
            </a:r>
            <a:endParaRPr lang="en-US" dirty="0"/>
          </a:p>
        </p:txBody>
      </p:sp>
      <p:sp>
        <p:nvSpPr>
          <p:cNvPr id="1074186" name="Rectangle 10"/>
          <p:cNvSpPr>
            <a:spLocks noChangeArrowheads="1"/>
          </p:cNvSpPr>
          <p:nvPr/>
        </p:nvSpPr>
        <p:spPr bwMode="auto">
          <a:xfrm>
            <a:off x="539750" y="1125042"/>
            <a:ext cx="8424738" cy="49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Les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boitiers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IP 68, à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chaque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mise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 place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entrée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dans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BPEO,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il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est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important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à un test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d’étancheité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pour qualifier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l’entrée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qui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vient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d’être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ajoutée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Procédure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:</a:t>
            </a:r>
            <a:r>
              <a:rPr lang="en-US" sz="2200" b="1" i="1" dirty="0">
                <a:solidFill>
                  <a:srgbClr val="4D4D4D"/>
                </a:solidFill>
                <a:latin typeface="+mn-lt"/>
              </a:rPr>
              <a:t>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rien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ne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gène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fermeture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propreté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joint et de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portée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couvercle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Tester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sous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REGUL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  <a:cs typeface="Arial"/>
              </a:rPr>
              <a:t>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E 400mb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Proscrire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l’emploi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de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bouteille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d’hélium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dont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n’est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pas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régulée</a:t>
            </a: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581128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768" y="3465004"/>
            <a:ext cx="2088232" cy="203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5571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3600">
                <a:solidFill>
                  <a:schemeClr val="hlink"/>
                </a:solidFill>
                <a:latin typeface="Arial Narrow" pitchFamily="34" charset="0"/>
              </a:rPr>
              <a:t>Questions fréquentes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5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5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0" grpId="0"/>
      <p:bldP spid="100557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33" name="Text Box 17"/>
          <p:cNvSpPr txBox="1">
            <a:spLocks noChangeArrowheads="1"/>
          </p:cNvSpPr>
          <p:nvPr/>
        </p:nvSpPr>
        <p:spPr bwMode="auto">
          <a:xfrm>
            <a:off x="4427538" y="1268413"/>
            <a:ext cx="4500562" cy="792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ECAM est un concept d’entrée mécanique sans outillage spécifique ni source d’énergie.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Entrée Câble Amarrage Mécanique</a:t>
            </a:r>
          </a:p>
        </p:txBody>
      </p:sp>
      <p:sp>
        <p:nvSpPr>
          <p:cNvPr id="1007634" name="Text Box 18"/>
          <p:cNvSpPr txBox="1">
            <a:spLocks noChangeArrowheads="1"/>
          </p:cNvSpPr>
          <p:nvPr/>
        </p:nvSpPr>
        <p:spPr bwMode="auto">
          <a:xfrm>
            <a:off x="468313" y="1268413"/>
            <a:ext cx="3960812" cy="792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Que veut dire ECAM?</a:t>
            </a:r>
          </a:p>
        </p:txBody>
      </p:sp>
      <p:sp>
        <p:nvSpPr>
          <p:cNvPr id="1007618" name="Text Box 2"/>
          <p:cNvSpPr txBox="1">
            <a:spLocks noChangeArrowheads="1"/>
          </p:cNvSpPr>
          <p:nvPr/>
        </p:nvSpPr>
        <p:spPr bwMode="auto">
          <a:xfrm>
            <a:off x="4427538" y="5014764"/>
            <a:ext cx="4500562" cy="6464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latin typeface="Arial Narrow" pitchFamily="34" charset="0"/>
              </a:rPr>
              <a:t>Sécuriser les fibres et serrer les clips pour ressortir l’Ecam</a:t>
            </a:r>
            <a:endParaRPr lang="fr-FR" sz="1400" b="1" dirty="0">
              <a:latin typeface="Arial Narrow" pitchFamily="34" charset="0"/>
            </a:endParaRPr>
          </a:p>
        </p:txBody>
      </p:sp>
      <p:sp>
        <p:nvSpPr>
          <p:cNvPr id="1007619" name="Text Box 3"/>
          <p:cNvSpPr txBox="1">
            <a:spLocks noChangeArrowheads="1"/>
          </p:cNvSpPr>
          <p:nvPr/>
        </p:nvSpPr>
        <p:spPr bwMode="auto">
          <a:xfrm>
            <a:off x="468313" y="5013176"/>
            <a:ext cx="3960812" cy="6480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latin typeface="Arial Narrow" pitchFamily="34" charset="0"/>
              </a:rPr>
              <a:t>Comment peut ont extraire l’Ecam de la boite</a:t>
            </a:r>
            <a:endParaRPr lang="fr-FR" sz="1400" b="1" dirty="0">
              <a:latin typeface="Arial Narrow" pitchFamily="34" charset="0"/>
            </a:endParaRPr>
          </a:p>
        </p:txBody>
      </p:sp>
      <p:sp>
        <p:nvSpPr>
          <p:cNvPr id="1007620" name="Text Box 4"/>
          <p:cNvSpPr txBox="1">
            <a:spLocks noChangeArrowheads="1"/>
          </p:cNvSpPr>
          <p:nvPr/>
        </p:nvSpPr>
        <p:spPr bwMode="auto">
          <a:xfrm>
            <a:off x="4427538" y="2673350"/>
            <a:ext cx="4500562" cy="755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L’écrou permettant d’installer un collier d’arrimage du câble sera plutôt utilisé dans les cas ou le câble pourrait être un peu sollicité en traction.</a:t>
            </a:r>
          </a:p>
        </p:txBody>
      </p:sp>
      <p:sp>
        <p:nvSpPr>
          <p:cNvPr id="1007621" name="Text Box 5"/>
          <p:cNvSpPr txBox="1">
            <a:spLocks noChangeArrowheads="1"/>
          </p:cNvSpPr>
          <p:nvPr/>
        </p:nvSpPr>
        <p:spPr bwMode="auto">
          <a:xfrm>
            <a:off x="468313" y="2673350"/>
            <a:ext cx="3960812" cy="755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Quel écrou de verrouillage doit on utiliser</a:t>
            </a:r>
          </a:p>
        </p:txBody>
      </p:sp>
      <p:sp>
        <p:nvSpPr>
          <p:cNvPr id="1007622" name="Text Box 6"/>
          <p:cNvSpPr txBox="1">
            <a:spLocks noChangeArrowheads="1"/>
          </p:cNvSpPr>
          <p:nvPr/>
        </p:nvSpPr>
        <p:spPr bwMode="auto">
          <a:xfrm>
            <a:off x="4427538" y="3429000"/>
            <a:ext cx="4500562" cy="6111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Arial Narrow" pitchFamily="34" charset="0"/>
              </a:rPr>
              <a:t>La garniture procure l’étanchéité câble/presse étoupe et le joint torique assure l’étanchéité ECAM/boitier. IP68</a:t>
            </a:r>
          </a:p>
        </p:txBody>
      </p:sp>
      <p:sp>
        <p:nvSpPr>
          <p:cNvPr id="1007623" name="Text Box 7"/>
          <p:cNvSpPr txBox="1">
            <a:spLocks noChangeArrowheads="1"/>
          </p:cNvSpPr>
          <p:nvPr/>
        </p:nvSpPr>
        <p:spPr bwMode="auto">
          <a:xfrm>
            <a:off x="468313" y="3429000"/>
            <a:ext cx="3960812" cy="612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Comment l’entrée ECAM est elle étanche?</a:t>
            </a:r>
          </a:p>
        </p:txBody>
      </p:sp>
      <p:sp>
        <p:nvSpPr>
          <p:cNvPr id="1007624" name="Text Box 8"/>
          <p:cNvSpPr txBox="1">
            <a:spLocks noChangeArrowheads="1"/>
          </p:cNvSpPr>
          <p:nvPr/>
        </p:nvSpPr>
        <p:spPr bwMode="auto">
          <a:xfrm>
            <a:off x="4427538" y="4040188"/>
            <a:ext cx="4500562" cy="973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Le corps de presse étoupe permet d’arrimer le câble avec les renfort </a:t>
            </a:r>
            <a:r>
              <a:rPr lang="fr-FR" sz="1400" b="1" dirty="0" smtClean="0">
                <a:solidFill>
                  <a:srgbClr val="0066CC"/>
                </a:solidFill>
                <a:latin typeface="Arial Narrow" pitchFamily="34" charset="0"/>
              </a:rPr>
              <a:t>périphériques</a:t>
            </a: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, et un écrou livré permet de renforcer la tenue du câble. Deux clips de verrouillage assurent le maintien de l’ensemble par rapport au boitier</a:t>
            </a:r>
          </a:p>
        </p:txBody>
      </p:sp>
      <p:sp>
        <p:nvSpPr>
          <p:cNvPr id="1007625" name="Text Box 9"/>
          <p:cNvSpPr txBox="1">
            <a:spLocks noChangeArrowheads="1"/>
          </p:cNvSpPr>
          <p:nvPr/>
        </p:nvSpPr>
        <p:spPr bwMode="auto">
          <a:xfrm>
            <a:off x="468313" y="4040188"/>
            <a:ext cx="3960812" cy="973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Comment est assurée la rétention du câble?</a:t>
            </a:r>
          </a:p>
        </p:txBody>
      </p:sp>
      <p:grpSp>
        <p:nvGrpSpPr>
          <p:cNvPr id="21518" name="Group 13"/>
          <p:cNvGrpSpPr>
            <a:grpSpLocks/>
          </p:cNvGrpSpPr>
          <p:nvPr/>
        </p:nvGrpSpPr>
        <p:grpSpPr bwMode="auto">
          <a:xfrm>
            <a:off x="466725" y="981075"/>
            <a:ext cx="8461375" cy="288925"/>
            <a:chOff x="294" y="527"/>
            <a:chExt cx="5330" cy="182"/>
          </a:xfrm>
        </p:grpSpPr>
        <p:sp>
          <p:nvSpPr>
            <p:cNvPr id="21524" name="Text Box 14"/>
            <p:cNvSpPr txBox="1">
              <a:spLocks noChangeArrowheads="1"/>
            </p:cNvSpPr>
            <p:nvPr/>
          </p:nvSpPr>
          <p:spPr bwMode="auto">
            <a:xfrm>
              <a:off x="2789" y="527"/>
              <a:ext cx="2835" cy="1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b="1">
                  <a:latin typeface="Arial Narrow" pitchFamily="34" charset="0"/>
                </a:rPr>
                <a:t>REPONSES</a:t>
              </a:r>
            </a:p>
          </p:txBody>
        </p:sp>
        <p:sp>
          <p:nvSpPr>
            <p:cNvPr id="21525" name="Text Box 15"/>
            <p:cNvSpPr txBox="1">
              <a:spLocks noChangeArrowheads="1"/>
            </p:cNvSpPr>
            <p:nvPr/>
          </p:nvSpPr>
          <p:spPr bwMode="auto">
            <a:xfrm>
              <a:off x="294" y="527"/>
              <a:ext cx="2495" cy="1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b="1">
                  <a:latin typeface="Arial Narrow" pitchFamily="34" charset="0"/>
                </a:rPr>
                <a:t>QUESTIONS</a:t>
              </a:r>
            </a:p>
          </p:txBody>
        </p:sp>
      </p:grpSp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468313" y="981074"/>
            <a:ext cx="8459787" cy="468017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07635" name="Text Box 19"/>
          <p:cNvSpPr txBox="1">
            <a:spLocks noChangeArrowheads="1"/>
          </p:cNvSpPr>
          <p:nvPr/>
        </p:nvSpPr>
        <p:spPr bwMode="auto">
          <a:xfrm>
            <a:off x="4427538" y="2060848"/>
            <a:ext cx="450056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Arial Narrow" pitchFamily="34" charset="0"/>
              </a:rPr>
              <a:t>OUI, durant la vie de la boite on peut ressortir l’entrée ECAM de son logement  pour un changement de câble par exemple</a:t>
            </a:r>
          </a:p>
        </p:txBody>
      </p:sp>
      <p:sp>
        <p:nvSpPr>
          <p:cNvPr id="1007636" name="Text Box 20"/>
          <p:cNvSpPr txBox="1">
            <a:spLocks noChangeArrowheads="1"/>
          </p:cNvSpPr>
          <p:nvPr/>
        </p:nvSpPr>
        <p:spPr bwMode="auto">
          <a:xfrm>
            <a:off x="468313" y="2060848"/>
            <a:ext cx="396081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Arial Narrow" pitchFamily="34" charset="0"/>
              </a:rPr>
              <a:t>Une fois mise en place, peut on ressortir l’entrée ECAM de la boite?</a:t>
            </a:r>
          </a:p>
        </p:txBody>
      </p:sp>
      <p:sp>
        <p:nvSpPr>
          <p:cNvPr id="20" name="Rectangle 19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633" grpId="0" animBg="1"/>
      <p:bldP spid="1007634" grpId="0" animBg="1"/>
      <p:bldP spid="1007618" grpId="0" animBg="1"/>
      <p:bldP spid="1007619" grpId="0" animBg="1"/>
      <p:bldP spid="1007620" grpId="0" animBg="1"/>
      <p:bldP spid="1007621" grpId="0" animBg="1"/>
      <p:bldP spid="1007622" grpId="0" animBg="1"/>
      <p:bldP spid="1007623" grpId="0" animBg="1"/>
      <p:bldP spid="1007624" grpId="0" animBg="1"/>
      <p:bldP spid="1007625" grpId="0" animBg="1"/>
      <p:bldP spid="1007635" grpId="0" animBg="1"/>
      <p:bldP spid="10076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Présentation</a:t>
            </a:r>
            <a:r>
              <a:rPr lang="en-US" dirty="0" smtClean="0"/>
              <a:t> de </a:t>
            </a:r>
            <a:r>
              <a:rPr lang="en-US" dirty="0" err="1" smtClean="0"/>
              <a:t>l’ECAM</a:t>
            </a:r>
            <a:endParaRPr lang="en-US" dirty="0" smtClean="0"/>
          </a:p>
        </p:txBody>
      </p:sp>
      <p:sp>
        <p:nvSpPr>
          <p:cNvPr id="1067011" name="Rectangle 3"/>
          <p:cNvSpPr>
            <a:spLocks noChangeArrowheads="1"/>
          </p:cNvSpPr>
          <p:nvPr/>
        </p:nvSpPr>
        <p:spPr bwMode="auto">
          <a:xfrm>
            <a:off x="539750" y="1052513"/>
            <a:ext cx="838835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un concept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entièrement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mécanique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oeuvre sans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outillage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spécifique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source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d’énergie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oeuvre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l’extérieur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évitant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ainsi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travailler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proximité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déjà en service.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conception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assure un maximum de protection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cas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contrainte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L’ancrage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le kit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garniture.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kit et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joint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torique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maintien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kit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se fait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par CLIPPAGE.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S 3,5-9,5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permet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d’installer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Ø3,5mm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Ø9,5mm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1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91238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FIN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6" grpId="0"/>
      <p:bldP spid="9123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Outillage</a:t>
            </a:r>
            <a:r>
              <a:rPr lang="en-US" dirty="0" smtClean="0"/>
              <a:t> </a:t>
            </a:r>
            <a:r>
              <a:rPr lang="en-US" dirty="0" err="1" smtClean="0"/>
              <a:t>nécessaire</a:t>
            </a:r>
            <a:endParaRPr lang="en-US" dirty="0" smtClean="0"/>
          </a:p>
        </p:txBody>
      </p:sp>
      <p:sp>
        <p:nvSpPr>
          <p:cNvPr id="1067011" name="Rectangle 3"/>
          <p:cNvSpPr>
            <a:spLocks noChangeArrowheads="1"/>
          </p:cNvSpPr>
          <p:nvPr/>
        </p:nvSpPr>
        <p:spPr bwMode="auto">
          <a:xfrm>
            <a:off x="539552" y="1052513"/>
            <a:ext cx="4572310" cy="115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Outillages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standard pour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dénudage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câble</a:t>
            </a:r>
            <a:endParaRPr lang="en-US" sz="2200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Hexalobulaire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10</a:t>
            </a:r>
            <a:endParaRPr lang="en-US" sz="2200" i="1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988" y="1592796"/>
            <a:ext cx="4680012" cy="455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9552" y="3284984"/>
            <a:ext cx="37444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Dispositif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contrôle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d’étancheité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à 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PRESSION REGUL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  <a:cs typeface="Arial"/>
              </a:rPr>
              <a:t>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(400mb maximum)</a:t>
            </a:r>
            <a:endParaRPr lang="en-US" sz="2200" i="1" dirty="0">
              <a:solidFill>
                <a:srgbClr val="4D4D4D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828" y="4113076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1900" y="1592796"/>
            <a:ext cx="338137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12368"/>
            <a:ext cx="7601009" cy="324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932040" y="1232756"/>
            <a:ext cx="4176464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E- 1 Collier 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i="1" dirty="0">
              <a:solidFill>
                <a:srgbClr val="FF0000"/>
              </a:solidFill>
              <a:latin typeface="Arial Narrow" pitchFamily="34" charset="0"/>
            </a:endParaRP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F-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1 Collier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d’écrou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écrou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D1</a:t>
            </a: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G- 1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(s) +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1 notice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Présentation</a:t>
            </a:r>
            <a:r>
              <a:rPr lang="en-US" dirty="0" smtClean="0"/>
              <a:t> du kit</a:t>
            </a:r>
          </a:p>
        </p:txBody>
      </p:sp>
      <p:sp>
        <p:nvSpPr>
          <p:cNvPr id="1026053" name="Rectangle 5"/>
          <p:cNvSpPr>
            <a:spLocks noChangeArrowheads="1"/>
          </p:cNvSpPr>
          <p:nvPr/>
        </p:nvSpPr>
        <p:spPr bwMode="auto">
          <a:xfrm>
            <a:off x="539750" y="1232756"/>
            <a:ext cx="4248274" cy="183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A-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1 Corps 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B-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3 Garnitures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C-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1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Ecrou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griffes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265113" indent="-265113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D-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2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Ecrous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57754" y="4184761"/>
            <a:ext cx="325438" cy="360362"/>
            <a:chOff x="2993" y="3634"/>
            <a:chExt cx="205" cy="227"/>
          </a:xfrm>
        </p:grpSpPr>
        <p:sp>
          <p:nvSpPr>
            <p:cNvPr id="6169" name="Oval 7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0" name="Text Box 6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067944" y="4184761"/>
            <a:ext cx="325437" cy="360363"/>
            <a:chOff x="2993" y="3634"/>
            <a:chExt cx="205" cy="227"/>
          </a:xfrm>
        </p:grpSpPr>
        <p:sp>
          <p:nvSpPr>
            <p:cNvPr id="6167" name="Oval 10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8" name="Text Box 11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B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076056" y="4184761"/>
            <a:ext cx="325437" cy="360362"/>
            <a:chOff x="2993" y="3634"/>
            <a:chExt cx="205" cy="227"/>
          </a:xfrm>
        </p:grpSpPr>
        <p:sp>
          <p:nvSpPr>
            <p:cNvPr id="6165" name="Oval 13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6" name="Text Box 14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357754" y="5436604"/>
            <a:ext cx="325438" cy="360362"/>
            <a:chOff x="2993" y="3634"/>
            <a:chExt cx="205" cy="227"/>
          </a:xfrm>
        </p:grpSpPr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4" name="Text Box 20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E</a:t>
              </a: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2357754" y="6120680"/>
            <a:ext cx="325438" cy="360362"/>
            <a:chOff x="2993" y="3634"/>
            <a:chExt cx="205" cy="227"/>
          </a:xfrm>
        </p:grpSpPr>
        <p:sp>
          <p:nvSpPr>
            <p:cNvPr id="6161" name="Oval 22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2" name="Text Box 23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F</a:t>
              </a:r>
            </a:p>
          </p:txBody>
        </p:sp>
      </p:grpSp>
      <p:grpSp>
        <p:nvGrpSpPr>
          <p:cNvPr id="6155" name="Group 15"/>
          <p:cNvGrpSpPr>
            <a:grpSpLocks/>
          </p:cNvGrpSpPr>
          <p:nvPr/>
        </p:nvGrpSpPr>
        <p:grpSpPr bwMode="auto">
          <a:xfrm>
            <a:off x="6658831" y="5292588"/>
            <a:ext cx="325437" cy="360362"/>
            <a:chOff x="2993" y="3634"/>
            <a:chExt cx="205" cy="227"/>
          </a:xfrm>
        </p:grpSpPr>
        <p:sp>
          <p:nvSpPr>
            <p:cNvPr id="6159" name="Oval 16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0" name="Text Box 17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 smtClean="0">
                  <a:latin typeface="Arial Black" pitchFamily="34" charset="0"/>
                </a:rPr>
                <a:t>D</a:t>
              </a:r>
              <a:r>
                <a:rPr lang="fr-FR" sz="1400" dirty="0" smtClean="0">
                  <a:latin typeface="Arial Black" pitchFamily="34" charset="0"/>
                </a:rPr>
                <a:t>1</a:t>
              </a:r>
              <a:endParaRPr lang="fr-FR" dirty="0">
                <a:latin typeface="Arial Black" pitchFamily="34" charset="0"/>
              </a:endParaRPr>
            </a:p>
          </p:txBody>
        </p:sp>
      </p:grpSp>
      <p:grpSp>
        <p:nvGrpSpPr>
          <p:cNvPr id="6156" name="Group 39"/>
          <p:cNvGrpSpPr>
            <a:grpSpLocks/>
          </p:cNvGrpSpPr>
          <p:nvPr/>
        </p:nvGrpSpPr>
        <p:grpSpPr bwMode="auto">
          <a:xfrm>
            <a:off x="6658831" y="3672408"/>
            <a:ext cx="325437" cy="360362"/>
            <a:chOff x="2993" y="3634"/>
            <a:chExt cx="205" cy="227"/>
          </a:xfrm>
        </p:grpSpPr>
        <p:sp>
          <p:nvSpPr>
            <p:cNvPr id="6157" name="Oval 40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8" name="Text Box 41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D</a:t>
              </a:r>
            </a:p>
          </p:txBody>
        </p:sp>
      </p:grpSp>
      <p:grpSp>
        <p:nvGrpSpPr>
          <p:cNvPr id="31" name="Group 21"/>
          <p:cNvGrpSpPr>
            <a:grpSpLocks/>
          </p:cNvGrpSpPr>
          <p:nvPr/>
        </p:nvGrpSpPr>
        <p:grpSpPr bwMode="auto">
          <a:xfrm>
            <a:off x="899592" y="4184761"/>
            <a:ext cx="325438" cy="360362"/>
            <a:chOff x="2993" y="3634"/>
            <a:chExt cx="205" cy="227"/>
          </a:xfrm>
        </p:grpSpPr>
        <p:sp>
          <p:nvSpPr>
            <p:cNvPr id="32" name="Oval 22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 smtClean="0">
                  <a:latin typeface="Arial Black" pitchFamily="34" charset="0"/>
                </a:rPr>
                <a:t>G</a:t>
              </a:r>
              <a:endParaRPr lang="fr-FR" dirty="0">
                <a:latin typeface="Arial Black" pitchFamily="34" charset="0"/>
              </a:endParaRPr>
            </a:p>
          </p:txBody>
        </p:sp>
      </p:grpSp>
      <p:sp>
        <p:nvSpPr>
          <p:cNvPr id="30" name="Rectangle 29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102605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27075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hlink"/>
                </a:solidFill>
                <a:latin typeface="Arial Narrow" pitchFamily="34" charset="0"/>
              </a:rPr>
              <a:t>Sélection des composants</a:t>
            </a:r>
            <a:endParaRPr lang="fr-FR" sz="360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539750" y="1304764"/>
            <a:ext cx="74168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garniture assure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appropriée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au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diamètre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installer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de la garniture nécessaire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539750" y="2672916"/>
            <a:ext cx="7308614" cy="792088"/>
            <a:chOff x="539750" y="2672916"/>
            <a:chExt cx="7308614" cy="792088"/>
          </a:xfrm>
        </p:grpSpPr>
        <p:sp>
          <p:nvSpPr>
            <p:cNvPr id="8203" name="Rectangle 3"/>
            <p:cNvSpPr>
              <a:spLocks noChangeArrowheads="1"/>
            </p:cNvSpPr>
            <p:nvPr/>
          </p:nvSpPr>
          <p:spPr bwMode="auto">
            <a:xfrm>
              <a:off x="539750" y="2843659"/>
              <a:ext cx="5904703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Diamètre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câble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compris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entre 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3,5mm 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et 5.5mm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choisir</a:t>
              </a:r>
              <a:endParaRPr lang="en-US" sz="2200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34" name="Flèche droite 33"/>
            <p:cNvSpPr/>
            <p:nvPr/>
          </p:nvSpPr>
          <p:spPr bwMode="auto">
            <a:xfrm>
              <a:off x="6516750" y="2987489"/>
              <a:ext cx="287337" cy="1809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7056276" y="2672916"/>
              <a:ext cx="792088" cy="792088"/>
              <a:chOff x="8028384" y="2240868"/>
              <a:chExt cx="792088" cy="792088"/>
            </a:xfrm>
          </p:grpSpPr>
          <p:sp>
            <p:nvSpPr>
              <p:cNvPr id="15" name="Ellipse 14"/>
              <p:cNvSpPr/>
              <p:nvPr/>
            </p:nvSpPr>
            <p:spPr>
              <a:xfrm>
                <a:off x="8028384" y="2240868"/>
                <a:ext cx="792088" cy="792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8244408" y="2456892"/>
                <a:ext cx="360040" cy="36004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7" name="Groupe 26"/>
          <p:cNvGrpSpPr/>
          <p:nvPr/>
        </p:nvGrpSpPr>
        <p:grpSpPr>
          <a:xfrm>
            <a:off x="539750" y="3789040"/>
            <a:ext cx="7308614" cy="828737"/>
            <a:chOff x="539750" y="3753036"/>
            <a:chExt cx="7308614" cy="828737"/>
          </a:xfrm>
        </p:grpSpPr>
        <p:sp>
          <p:nvSpPr>
            <p:cNvPr id="8200" name="Rectangle 3"/>
            <p:cNvSpPr>
              <a:spLocks noChangeArrowheads="1"/>
            </p:cNvSpPr>
            <p:nvPr/>
          </p:nvSpPr>
          <p:spPr bwMode="auto">
            <a:xfrm>
              <a:off x="539750" y="3969060"/>
              <a:ext cx="5868454" cy="612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</a:pP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Diamètre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câble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compris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entre 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5,5mm 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et 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7,5mm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choisir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2200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35" name="Flèche droite 34"/>
            <p:cNvSpPr/>
            <p:nvPr/>
          </p:nvSpPr>
          <p:spPr bwMode="auto">
            <a:xfrm>
              <a:off x="6516750" y="4084886"/>
              <a:ext cx="287337" cy="1809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7056276" y="3753036"/>
              <a:ext cx="792088" cy="792088"/>
              <a:chOff x="8028384" y="3284984"/>
              <a:chExt cx="792088" cy="792088"/>
            </a:xfrm>
          </p:grpSpPr>
          <p:sp>
            <p:nvSpPr>
              <p:cNvPr id="17" name="Ellipse 16"/>
              <p:cNvSpPr/>
              <p:nvPr/>
            </p:nvSpPr>
            <p:spPr>
              <a:xfrm>
                <a:off x="8028384" y="3284984"/>
                <a:ext cx="792088" cy="792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8190402" y="3447002"/>
                <a:ext cx="468052" cy="4680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9" name="Groupe 28"/>
          <p:cNvGrpSpPr/>
          <p:nvPr/>
        </p:nvGrpSpPr>
        <p:grpSpPr>
          <a:xfrm>
            <a:off x="539552" y="4869160"/>
            <a:ext cx="7308812" cy="828092"/>
            <a:chOff x="539552" y="4869160"/>
            <a:chExt cx="7308812" cy="828092"/>
          </a:xfrm>
        </p:grpSpPr>
        <p:grpSp>
          <p:nvGrpSpPr>
            <p:cNvPr id="25" name="Groupe 24"/>
            <p:cNvGrpSpPr/>
            <p:nvPr/>
          </p:nvGrpSpPr>
          <p:grpSpPr>
            <a:xfrm>
              <a:off x="7056276" y="4869160"/>
              <a:ext cx="792088" cy="792088"/>
              <a:chOff x="8028384" y="4401108"/>
              <a:chExt cx="792088" cy="792088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8028384" y="4401108"/>
                <a:ext cx="792088" cy="7920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Ellipse 19"/>
              <p:cNvSpPr/>
              <p:nvPr/>
            </p:nvSpPr>
            <p:spPr>
              <a:xfrm>
                <a:off x="8118394" y="4491118"/>
                <a:ext cx="612068" cy="61206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539552" y="5084539"/>
              <a:ext cx="5832648" cy="612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</a:pP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Diamètre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câble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compris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entre 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7,5mm 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et 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9,5mm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choisir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endParaRPr lang="en-US" sz="2200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22" name="Flèche droite 21"/>
            <p:cNvSpPr/>
            <p:nvPr/>
          </p:nvSpPr>
          <p:spPr bwMode="auto">
            <a:xfrm>
              <a:off x="6516552" y="5200365"/>
              <a:ext cx="287337" cy="1809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28" name="Rectangle 27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de l’écrou de verrouillage</a:t>
            </a:r>
          </a:p>
        </p:txBody>
      </p:sp>
      <p:sp>
        <p:nvSpPr>
          <p:cNvPr id="1029123" name="Rectangle 3"/>
          <p:cNvSpPr>
            <a:spLocks noChangeArrowheads="1"/>
          </p:cNvSpPr>
          <p:nvPr/>
        </p:nvSpPr>
        <p:spPr bwMode="auto">
          <a:xfrm>
            <a:off x="539750" y="1052513"/>
            <a:ext cx="5832475" cy="1081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L’écrou de verrouillage assure le maintien du câble sur l’ensemble presse étoupe de l’ECAM</a:t>
            </a:r>
            <a:endParaRPr lang="en-US" sz="2000" i="1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503920" y="2298700"/>
            <a:ext cx="8640080" cy="1058863"/>
            <a:chOff x="503920" y="2298700"/>
            <a:chExt cx="8640080" cy="1058863"/>
          </a:xfrm>
        </p:grpSpPr>
        <p:pic>
          <p:nvPicPr>
            <p:cNvPr id="9226" name="Picture 5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2308" y="2298700"/>
              <a:ext cx="2771692" cy="1058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7" name="Rectangle 3"/>
            <p:cNvSpPr>
              <a:spLocks noChangeArrowheads="1"/>
            </p:cNvSpPr>
            <p:nvPr/>
          </p:nvSpPr>
          <p:spPr bwMode="auto">
            <a:xfrm>
              <a:off x="503920" y="2360079"/>
              <a:ext cx="5328220" cy="9361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le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cas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d’installation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sz="2200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câbles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 à structure </a:t>
              </a:r>
              <a:r>
                <a:rPr lang="en-US" sz="2200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légère</a:t>
              </a:r>
              <a:r>
                <a:rPr lang="en-US" sz="2200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ne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subissant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pas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d’effort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 traction</a:t>
              </a:r>
              <a:endParaRPr lang="en-US" sz="2000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18" name="Flèche droite 17"/>
            <p:cNvSpPr/>
            <p:nvPr/>
          </p:nvSpPr>
          <p:spPr bwMode="auto">
            <a:xfrm>
              <a:off x="5940425" y="2709863"/>
              <a:ext cx="287338" cy="179387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03920" y="4228058"/>
            <a:ext cx="7489143" cy="1073150"/>
            <a:chOff x="503920" y="3987800"/>
            <a:chExt cx="7489143" cy="1073150"/>
          </a:xfrm>
        </p:grpSpPr>
        <p:pic>
          <p:nvPicPr>
            <p:cNvPr id="9223" name="Picture 5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08780" y="3987800"/>
              <a:ext cx="1584283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4" name="Rectangle 3"/>
            <p:cNvSpPr>
              <a:spLocks noChangeArrowheads="1"/>
            </p:cNvSpPr>
            <p:nvPr/>
          </p:nvSpPr>
          <p:spPr bwMode="auto">
            <a:xfrm>
              <a:off x="503920" y="4092327"/>
              <a:ext cx="5508240" cy="8640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le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cas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câbles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subissant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des tractions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utilisez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cet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écrou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sz="2200" i="1" dirty="0" err="1">
                  <a:solidFill>
                    <a:srgbClr val="4D4D4D"/>
                  </a:solidFill>
                  <a:latin typeface="Arial Narrow" pitchFamily="34" charset="0"/>
                </a:rPr>
                <a:t>permettant</a:t>
              </a:r>
              <a:r>
                <a:rPr lang="en-US" sz="2200" i="1" dirty="0">
                  <a:solidFill>
                    <a:srgbClr val="4D4D4D"/>
                  </a:solidFill>
                  <a:latin typeface="Arial Narrow" pitchFamily="34" charset="0"/>
                </a:rPr>
                <a:t> de placer un collier</a:t>
              </a:r>
            </a:p>
          </p:txBody>
        </p:sp>
        <p:sp>
          <p:nvSpPr>
            <p:cNvPr id="19" name="Flèche droite 18"/>
            <p:cNvSpPr/>
            <p:nvPr/>
          </p:nvSpPr>
          <p:spPr bwMode="auto">
            <a:xfrm>
              <a:off x="5940425" y="4545013"/>
              <a:ext cx="287338" cy="180975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3" name="Rectangle 12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Utilisation</a:t>
            </a:r>
            <a:r>
              <a:rPr lang="en-US" dirty="0" smtClean="0"/>
              <a:t> de </a:t>
            </a:r>
            <a:r>
              <a:rPr lang="en-US" dirty="0" err="1" smtClean="0"/>
              <a:t>l’écrou</a:t>
            </a:r>
            <a:r>
              <a:rPr lang="en-US" dirty="0" smtClean="0"/>
              <a:t> à </a:t>
            </a:r>
            <a:r>
              <a:rPr lang="en-US" dirty="0" err="1" smtClean="0"/>
              <a:t>griffes</a:t>
            </a:r>
            <a:endParaRPr lang="en-US" dirty="0" smtClean="0"/>
          </a:p>
        </p:txBody>
      </p:sp>
      <p:sp>
        <p:nvSpPr>
          <p:cNvPr id="1029123" name="Rectangle 3"/>
          <p:cNvSpPr>
            <a:spLocks noChangeArrowheads="1"/>
          </p:cNvSpPr>
          <p:nvPr/>
        </p:nvSpPr>
        <p:spPr bwMode="auto">
          <a:xfrm>
            <a:off x="539750" y="1052736"/>
            <a:ext cx="8100702" cy="1081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griffes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installé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l’utilisation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diamètre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compris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entre 7,5mm et 9,5mm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9227" name="Rectangle 3"/>
          <p:cNvSpPr>
            <a:spLocks noChangeArrowheads="1"/>
          </p:cNvSpPr>
          <p:nvPr/>
        </p:nvSpPr>
        <p:spPr bwMode="auto">
          <a:xfrm>
            <a:off x="3347864" y="1989807"/>
            <a:ext cx="2880320" cy="4670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7,5mm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9,5mm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148064" y="5013450"/>
            <a:ext cx="280831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50819" y="2601182"/>
            <a:ext cx="3841012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148064" y="2601182"/>
            <a:ext cx="3132348" cy="97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583668" y="5013450"/>
            <a:ext cx="280816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4409982" y="2799204"/>
            <a:ext cx="756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endParaRPr lang="en-US" sz="2000" b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347864" y="4438079"/>
            <a:ext cx="2880320" cy="43108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3,5mm &lt;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&lt; 7,5mm</a:t>
            </a:r>
            <a:endParaRPr lang="en-US" sz="2000" b="1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373978" y="5265478"/>
            <a:ext cx="75608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endParaRPr lang="en-US" sz="2000" b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503548" y="3753036"/>
            <a:ext cx="86044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539750" y="3789040"/>
            <a:ext cx="810070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Pour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diamètre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inférieur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7,5mm, 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monte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directement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5" name="Rectangle 14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rot="16200000" flipH="1" flipV="1">
            <a:off x="6102171" y="2546901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rot="16200000" flipH="1" flipV="1">
            <a:off x="1493659" y="2546901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4068" y="584684"/>
            <a:ext cx="900100" cy="39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Line 18"/>
          <p:cNvSpPr>
            <a:spLocks noChangeShapeType="1"/>
          </p:cNvSpPr>
          <p:nvPr/>
        </p:nvSpPr>
        <p:spPr bwMode="auto">
          <a:xfrm rot="5400000" flipH="1" flipV="1">
            <a:off x="5850143" y="6147302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5400000" flipH="1" flipV="1">
            <a:off x="2069722" y="6147302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 animBg="1"/>
      <p:bldP spid="20" grpId="0"/>
      <p:bldP spid="21" grpId="0" animBg="1"/>
      <p:bldP spid="23" grpId="0"/>
      <p:bldP spid="29" grpId="0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9" grpId="0" animBg="1"/>
      <p:bldP spid="19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2006.11.12 Helget">
  <a:themeElements>
    <a:clrScheme name="2006.11.12 Helget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0099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8A00"/>
      </a:accent6>
      <a:hlink>
        <a:srgbClr val="0C4CB3"/>
      </a:hlink>
      <a:folHlink>
        <a:srgbClr val="4C198C"/>
      </a:folHlink>
    </a:clrScheme>
    <a:fontScheme name="2006.11.12 Helget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6.11.12 Helg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7115</TotalTime>
  <Words>1532</Words>
  <Application>Microsoft Office PowerPoint</Application>
  <PresentationFormat>Affichage à l'écran (4:3)</PresentationFormat>
  <Paragraphs>251</Paragraphs>
  <Slides>30</Slides>
  <Notes>20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2006.11.12 Helget</vt:lpstr>
      <vt:lpstr>BPEO</vt:lpstr>
      <vt:lpstr>Diapositive 2</vt:lpstr>
      <vt:lpstr>Présentation de l’ECAM</vt:lpstr>
      <vt:lpstr>Outillage nécessaire</vt:lpstr>
      <vt:lpstr>Présentation du kit</vt:lpstr>
      <vt:lpstr>Diapositive 6</vt:lpstr>
      <vt:lpstr>Sélection de la garniture nécessaire</vt:lpstr>
      <vt:lpstr>Sélection de l’écrou de verrouillage</vt:lpstr>
      <vt:lpstr>Utilisation de l’écrou à griffes</vt:lpstr>
      <vt:lpstr>Diapositive 10</vt:lpstr>
      <vt:lpstr>Installation des éléments sélectionnés sur le câble</vt:lpstr>
      <vt:lpstr>Installation des éléments sélectionnés sur le câble</vt:lpstr>
      <vt:lpstr>Préparation du câble – Longueur dénudage</vt:lpstr>
      <vt:lpstr>Préparation du câble – Précautions</vt:lpstr>
      <vt:lpstr>Préparation du câble – NE PAS FAIRE</vt:lpstr>
      <vt:lpstr>Préparation du câble - Porteurs</vt:lpstr>
      <vt:lpstr>Dégraissage du câble</vt:lpstr>
      <vt:lpstr>Assemblage du presse étoupe</vt:lpstr>
      <vt:lpstr>Assemblage du presse étoupe et sécurisation</vt:lpstr>
      <vt:lpstr>Assemblage du presse étoupe et sécurisation</vt:lpstr>
      <vt:lpstr>Assemblage du presse étoupe et sécurisation</vt:lpstr>
      <vt:lpstr>Diapositive 22</vt:lpstr>
      <vt:lpstr>Diapositive 23</vt:lpstr>
      <vt:lpstr>Cas d’utilisation d’un tube</vt:lpstr>
      <vt:lpstr>Mise en place de l’entrée ECAM dans le boitier</vt:lpstr>
      <vt:lpstr>Comment extraire l’entrée ECAM du boitier</vt:lpstr>
      <vt:lpstr>Comment tester les BPEO ?</vt:lpstr>
      <vt:lpstr>Diapositive 28</vt:lpstr>
      <vt:lpstr>Diapositive 29</vt:lpstr>
      <vt:lpstr>FIN</vt:lpstr>
    </vt:vector>
  </TitlesOfParts>
  <Company>360° Design Wolfgang Wiest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3M Marken</dc:title>
  <dc:creator>Dominique Sanitas</dc:creator>
  <cp:lastModifiedBy>Dominique SANITAS</cp:lastModifiedBy>
  <cp:revision>347</cp:revision>
  <cp:lastPrinted>2006-11-20T19:27:20Z</cp:lastPrinted>
  <dcterms:modified xsi:type="dcterms:W3CDTF">2015-03-19T14:56:56Z</dcterms:modified>
</cp:coreProperties>
</file>