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30"/>
  </p:notesMasterIdLst>
  <p:handoutMasterIdLst>
    <p:handoutMasterId r:id="rId31"/>
  </p:handoutMasterIdLst>
  <p:sldIdLst>
    <p:sldId id="519" r:id="rId2"/>
    <p:sldId id="523" r:id="rId3"/>
    <p:sldId id="546" r:id="rId4"/>
    <p:sldId id="552" r:id="rId5"/>
    <p:sldId id="529" r:id="rId6"/>
    <p:sldId id="530" r:id="rId7"/>
    <p:sldId id="528" r:id="rId8"/>
    <p:sldId id="531" r:id="rId9"/>
    <p:sldId id="532" r:id="rId10"/>
    <p:sldId id="533" r:id="rId11"/>
    <p:sldId id="562" r:id="rId12"/>
    <p:sldId id="563" r:id="rId13"/>
    <p:sldId id="536" r:id="rId14"/>
    <p:sldId id="547" r:id="rId15"/>
    <p:sldId id="538" r:id="rId16"/>
    <p:sldId id="553" r:id="rId17"/>
    <p:sldId id="554" r:id="rId18"/>
    <p:sldId id="561" r:id="rId19"/>
    <p:sldId id="558" r:id="rId20"/>
    <p:sldId id="548" r:id="rId21"/>
    <p:sldId id="559" r:id="rId22"/>
    <p:sldId id="557" r:id="rId23"/>
    <p:sldId id="550" r:id="rId24"/>
    <p:sldId id="545" r:id="rId25"/>
    <p:sldId id="560" r:id="rId26"/>
    <p:sldId id="521" r:id="rId27"/>
    <p:sldId id="522" r:id="rId28"/>
    <p:sldId id="488" r:id="rId29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50000" saltData="quwybWvE1GaitNaW6wZVkQ==" hashData="6XQqeiGC9A7JHh7Y0YuBVtOTbjs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00"/>
    <a:srgbClr val="FF0000"/>
    <a:srgbClr val="C5D8FF"/>
    <a:srgbClr val="B7CFFF"/>
    <a:srgbClr val="91B6FF"/>
    <a:srgbClr val="6699FF"/>
    <a:srgbClr val="0066CC"/>
    <a:srgbClr val="0099FF"/>
    <a:srgbClr val="4D4D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4" autoAdjust="0"/>
    <p:restoredTop sz="46229" autoAdjust="0"/>
  </p:normalViewPr>
  <p:slideViewPr>
    <p:cSldViewPr>
      <p:cViewPr varScale="1">
        <p:scale>
          <a:sx n="67" d="100"/>
          <a:sy n="67" d="100"/>
        </p:scale>
        <p:origin x="-1356" y="-108"/>
      </p:cViewPr>
      <p:guideLst>
        <p:guide orient="horz" pos="1003"/>
        <p:guide orient="horz" pos="3317"/>
        <p:guide orient="horz" pos="576"/>
        <p:guide orient="horz" pos="4269"/>
        <p:guide pos="2880"/>
        <p:guide pos="5520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t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2288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b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12288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0D8DA64-6890-42E1-BC09-5993F34D08C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t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1147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50888"/>
            <a:ext cx="4997450" cy="3748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748213"/>
            <a:ext cx="50038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2288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b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12288"/>
            <a:ext cx="29114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61" tIns="46930" rIns="93861" bIns="46930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28F2255-1F77-4B17-89DA-4A368E689B9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7B6B1-DE90-42EA-9969-76AD6154C5F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1C02B-D89D-4C41-AC40-03A2C0040590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1C02B-D89D-4C41-AC40-03A2C0040590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B1C02B-D89D-4C41-AC40-03A2C0040590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57A97E-0775-4B4E-A6B8-CBF3A7008FF2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DF25FE-5465-4614-A8BC-5BA0EA6F97D5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99D07-4DD4-4A1A-9E7E-D6761A97F120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B99D07-4DD4-4A1A-9E7E-D6761A97F12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47A477-0877-4D64-B4FE-61FE034CE89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8A9D07-9E31-476A-89C4-AA5B18B2C23D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CE73FD-BC5E-4D35-BEA0-03B09431EB62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FB16BD-B632-47A6-BFCE-D0BF3F40B99E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1693CE-A7B1-4B9A-87FE-1D9F81EC074C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318CE3-02C1-4681-BEDE-477AA5E2AEE0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D3023-1E84-49FF-9447-6C58900F3E1D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BD3023-1E84-49FF-9447-6C58900F3E1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F7580-B9C0-40BD-9DF4-EB17425FFDD7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6BD8E6-4071-4454-B282-A1B425CE4284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22A934-1C93-4D8F-9A3D-D509CC7AEDE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38F1F-A80C-45D5-9EC8-270F18F5252D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8D1E06-309C-4825-9173-FFAA4C261E14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 descr="48 pt 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2100" y="5988050"/>
            <a:ext cx="8747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9"/>
          <p:cNvSpPr>
            <a:spLocks noChangeArrowheads="1"/>
          </p:cNvSpPr>
          <p:nvPr userDrawn="1"/>
        </p:nvSpPr>
        <p:spPr bwMode="auto">
          <a:xfrm>
            <a:off x="685800" y="622300"/>
            <a:ext cx="7924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85000"/>
              </a:lnSpc>
              <a:defRPr/>
            </a:pPr>
            <a:r>
              <a:rPr lang="de-DE" sz="3200">
                <a:latin typeface="Arial Narrow" pitchFamily="34" charset="0"/>
              </a:rPr>
              <a:t> </a:t>
            </a:r>
          </a:p>
        </p:txBody>
      </p:sp>
      <p:sp>
        <p:nvSpPr>
          <p:cNvPr id="6" name="Text Box 95"/>
          <p:cNvSpPr txBox="1">
            <a:spLocks noChangeArrowheads="1"/>
          </p:cNvSpPr>
          <p:nvPr userDrawn="1"/>
        </p:nvSpPr>
        <p:spPr bwMode="auto">
          <a:xfrm>
            <a:off x="685800" y="195263"/>
            <a:ext cx="1798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2B2B2"/>
                </a:solidFill>
                <a:latin typeface="Arial Narrow" pitchFamily="34" charset="0"/>
              </a:rPr>
              <a:t>3M Télécommunications</a:t>
            </a:r>
          </a:p>
        </p:txBody>
      </p:sp>
      <p:pic>
        <p:nvPicPr>
          <p:cNvPr id="7" name="Picture 97" descr="3M_Titel_Elektro+Telekom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2263"/>
            <a:ext cx="91440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5666" name="Rectangle 5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560388"/>
            <a:ext cx="7772400" cy="201612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5667" name="Rectangle 5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10287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622300"/>
            <a:ext cx="1981200" cy="51181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22300"/>
            <a:ext cx="5791200" cy="51181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628775"/>
            <a:ext cx="352901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67213" y="1628775"/>
            <a:ext cx="3529012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22300"/>
            <a:ext cx="7924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Mastertitelformat bearbeiten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28775"/>
            <a:ext cx="721042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494598" name="Rectangle 6"/>
          <p:cNvSpPr>
            <a:spLocks noChangeArrowheads="1"/>
          </p:cNvSpPr>
          <p:nvPr/>
        </p:nvSpPr>
        <p:spPr bwMode="auto">
          <a:xfrm>
            <a:off x="176213" y="6435725"/>
            <a:ext cx="4841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fld id="{965F1B36-003A-4FC8-93DD-27FDB5DDB4D4}" type="slidenum">
              <a:rPr lang="en-US" sz="1000">
                <a:solidFill>
                  <a:srgbClr val="808080"/>
                </a:solidFill>
                <a:latin typeface="Arial Narrow" pitchFamily="34" charset="0"/>
              </a:rPr>
              <a:pPr>
                <a:defRPr/>
              </a:pPr>
              <a:t>‹N°›</a:t>
            </a:fld>
            <a:endParaRPr lang="en-US" sz="900">
              <a:solidFill>
                <a:srgbClr val="808080"/>
              </a:solidFill>
              <a:latin typeface="Arial Black" pitchFamily="34" charset="0"/>
            </a:endParaRPr>
          </a:p>
        </p:txBody>
      </p:sp>
      <p:sp>
        <p:nvSpPr>
          <p:cNvPr id="49460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7225" y="6572250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0808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  <p:sp>
        <p:nvSpPr>
          <p:cNvPr id="494602" name="Text Box 10"/>
          <p:cNvSpPr txBox="1">
            <a:spLocks noChangeArrowheads="1"/>
          </p:cNvSpPr>
          <p:nvPr/>
        </p:nvSpPr>
        <p:spPr bwMode="auto">
          <a:xfrm>
            <a:off x="685800" y="195263"/>
            <a:ext cx="46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2B2B2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1031" name="Picture 14" descr="48 pt 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0225" y="6172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1" descr="3M_Titel_Elektro+Telekom-6"/>
          <p:cNvPicPr>
            <a:picLocks noChangeAspect="1" noChangeArrowheads="1"/>
          </p:cNvPicPr>
          <p:nvPr userDrawn="1"/>
        </p:nvPicPr>
        <p:blipFill>
          <a:blip r:embed="rId14" cstate="print"/>
          <a:srcRect l="89377" r="5901"/>
          <a:stretch>
            <a:fillRect/>
          </a:stretch>
        </p:blipFill>
        <p:spPr bwMode="auto">
          <a:xfrm>
            <a:off x="0" y="1592263"/>
            <a:ext cx="4318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4624" name="Text Box 32"/>
          <p:cNvSpPr txBox="1">
            <a:spLocks noChangeArrowheads="1"/>
          </p:cNvSpPr>
          <p:nvPr userDrawn="1"/>
        </p:nvSpPr>
        <p:spPr bwMode="auto">
          <a:xfrm>
            <a:off x="685800" y="171450"/>
            <a:ext cx="2476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rgbClr val="B2B2B2"/>
                </a:solidFill>
              </a:rPr>
              <a:t>3M Télécommunications</a:t>
            </a:r>
            <a:endParaRPr lang="en-US" sz="1600">
              <a:solidFill>
                <a:srgbClr val="B2B2B2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000" i="1">
          <a:solidFill>
            <a:srgbClr val="4D4D4D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000" i="1">
          <a:solidFill>
            <a:srgbClr val="4D4D4D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600">
          <a:solidFill>
            <a:srgbClr val="4D4D4D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8459787" cy="683481"/>
          </a:xfrm>
        </p:spPr>
        <p:txBody>
          <a:bodyPr/>
          <a:lstStyle/>
          <a:p>
            <a:pPr eaLnBrk="1" hangingPunct="1"/>
            <a:r>
              <a:rPr lang="en-US" sz="5400" b="1" i="1" dirty="0" smtClean="0">
                <a:solidFill>
                  <a:schemeClr val="hlink"/>
                </a:solidFill>
              </a:rPr>
              <a:t>BPEO</a:t>
            </a:r>
            <a:endParaRPr lang="fr-FR" sz="1400" dirty="0" smtClean="0">
              <a:solidFill>
                <a:schemeClr val="hlink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630988"/>
            <a:ext cx="42132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000" dirty="0">
                <a:solidFill>
                  <a:schemeClr val="bg2"/>
                </a:solidFill>
              </a:rPr>
              <a:t>BPEO-Entrée ECAM Simple S4-12 </a:t>
            </a:r>
            <a:r>
              <a:rPr lang="fr-FR" sz="1000" dirty="0" smtClean="0">
                <a:solidFill>
                  <a:schemeClr val="bg2"/>
                </a:solidFill>
              </a:rPr>
              <a:t>Evolution-ed05</a:t>
            </a:r>
            <a:endParaRPr lang="fr-FR" sz="1000" dirty="0">
              <a:solidFill>
                <a:schemeClr val="bg2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84213" y="4837113"/>
            <a:ext cx="8459787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fr-FR" sz="4400" b="1" i="1" dirty="0">
                <a:solidFill>
                  <a:schemeClr val="hlink"/>
                </a:solidFill>
                <a:latin typeface="Arial Narrow" pitchFamily="34" charset="0"/>
              </a:rPr>
              <a:t>Entrée ECAM Simple </a:t>
            </a:r>
            <a:r>
              <a:rPr lang="fr-FR" sz="4400" b="1" i="1" dirty="0" smtClean="0">
                <a:solidFill>
                  <a:schemeClr val="hlink"/>
                </a:solidFill>
                <a:latin typeface="Arial Narrow" pitchFamily="34" charset="0"/>
              </a:rPr>
              <a:t>S 4-12 </a:t>
            </a:r>
            <a:r>
              <a:rPr lang="fr-FR" sz="4400" b="1" i="1" dirty="0">
                <a:solidFill>
                  <a:schemeClr val="hlink"/>
                </a:solidFill>
                <a:latin typeface="Arial Narrow" pitchFamily="34" charset="0"/>
              </a:rPr>
              <a:t>Evolution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04009"/>
            <a:ext cx="2258575" cy="335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187" name="Rectangle 19"/>
          <p:cNvSpPr>
            <a:spLocks noChangeArrowheads="1"/>
          </p:cNvSpPr>
          <p:nvPr/>
        </p:nvSpPr>
        <p:spPr bwMode="auto">
          <a:xfrm>
            <a:off x="539750" y="1123950"/>
            <a:ext cx="6227763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d’obtenir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un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optimal, 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présentes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les brides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doivent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retirées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non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lecture pour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déterminer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on retire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pas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bride </a:t>
            </a: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portant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les VIS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s’effectue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zone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l’exemple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ci-dessous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la bride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n°2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les VIS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doivent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retirées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avec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pince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1547664" y="3811709"/>
            <a:ext cx="3024336" cy="1745042"/>
            <a:chOff x="1547664" y="3811709"/>
            <a:chExt cx="3024336" cy="174504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4" y="3811709"/>
              <a:ext cx="3024336" cy="174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83" name="Group 4"/>
            <p:cNvGrpSpPr>
              <a:grpSpLocks/>
            </p:cNvGrpSpPr>
            <p:nvPr/>
          </p:nvGrpSpPr>
          <p:grpSpPr bwMode="auto">
            <a:xfrm rot="19797703">
              <a:off x="3277778" y="4561549"/>
              <a:ext cx="1044575" cy="431800"/>
              <a:chOff x="4626" y="3045"/>
              <a:chExt cx="658" cy="272"/>
            </a:xfrm>
          </p:grpSpPr>
          <p:grpSp>
            <p:nvGrpSpPr>
              <p:cNvPr id="11292" name="Group 5"/>
              <p:cNvGrpSpPr>
                <a:grpSpLocks/>
              </p:cNvGrpSpPr>
              <p:nvPr/>
            </p:nvGrpSpPr>
            <p:grpSpPr bwMode="auto">
              <a:xfrm>
                <a:off x="5012" y="3045"/>
                <a:ext cx="272" cy="272"/>
                <a:chOff x="5057" y="3203"/>
                <a:chExt cx="272" cy="272"/>
              </a:xfrm>
            </p:grpSpPr>
            <p:sp>
              <p:nvSpPr>
                <p:cNvPr id="11294" name="Freeform 6"/>
                <p:cNvSpPr>
                  <a:spLocks/>
                </p:cNvSpPr>
                <p:nvPr/>
              </p:nvSpPr>
              <p:spPr bwMode="auto">
                <a:xfrm>
                  <a:off x="5125" y="3249"/>
                  <a:ext cx="182" cy="181"/>
                </a:xfrm>
                <a:custGeom>
                  <a:avLst/>
                  <a:gdLst>
                    <a:gd name="T0" fmla="*/ 0 w 182"/>
                    <a:gd name="T1" fmla="*/ 0 h 181"/>
                    <a:gd name="T2" fmla="*/ 182 w 182"/>
                    <a:gd name="T3" fmla="*/ 90 h 181"/>
                    <a:gd name="T4" fmla="*/ 0 w 182"/>
                    <a:gd name="T5" fmla="*/ 181 h 181"/>
                    <a:gd name="T6" fmla="*/ 0 w 182"/>
                    <a:gd name="T7" fmla="*/ 0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181"/>
                    <a:gd name="T14" fmla="*/ 182 w 182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181">
                      <a:moveTo>
                        <a:pt x="0" y="0"/>
                      </a:moveTo>
                      <a:lnTo>
                        <a:pt x="182" y="90"/>
                      </a:lnTo>
                      <a:lnTo>
                        <a:pt x="0" y="1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95" name="Freeform 7"/>
                <p:cNvSpPr>
                  <a:spLocks/>
                </p:cNvSpPr>
                <p:nvPr/>
              </p:nvSpPr>
              <p:spPr bwMode="auto">
                <a:xfrm flipH="1">
                  <a:off x="5057" y="3203"/>
                  <a:ext cx="272" cy="272"/>
                </a:xfrm>
                <a:custGeom>
                  <a:avLst/>
                  <a:gdLst>
                    <a:gd name="T0" fmla="*/ 272 w 272"/>
                    <a:gd name="T1" fmla="*/ 272 h 545"/>
                    <a:gd name="T2" fmla="*/ 0 w 272"/>
                    <a:gd name="T3" fmla="*/ 136 h 545"/>
                    <a:gd name="T4" fmla="*/ 272 w 272"/>
                    <a:gd name="T5" fmla="*/ 0 h 545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545"/>
                    <a:gd name="T11" fmla="*/ 272 w 272"/>
                    <a:gd name="T12" fmla="*/ 545 h 5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545">
                      <a:moveTo>
                        <a:pt x="272" y="545"/>
                      </a:moveTo>
                      <a:lnTo>
                        <a:pt x="0" y="273"/>
                      </a:lnTo>
                      <a:lnTo>
                        <a:pt x="272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6" name="Arc 8"/>
                <p:cNvSpPr>
                  <a:spLocks/>
                </p:cNvSpPr>
                <p:nvPr/>
              </p:nvSpPr>
              <p:spPr bwMode="auto">
                <a:xfrm flipH="1">
                  <a:off x="5057" y="3248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7" name="Arc 9"/>
                <p:cNvSpPr>
                  <a:spLocks/>
                </p:cNvSpPr>
                <p:nvPr/>
              </p:nvSpPr>
              <p:spPr bwMode="auto">
                <a:xfrm flipH="1" flipV="1">
                  <a:off x="5057" y="3339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8" name="Oval 10"/>
                <p:cNvSpPr>
                  <a:spLocks noChangeArrowheads="1"/>
                </p:cNvSpPr>
                <p:nvPr/>
              </p:nvSpPr>
              <p:spPr bwMode="auto">
                <a:xfrm flipH="1">
                  <a:off x="5057" y="3294"/>
                  <a:ext cx="46" cy="91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1293" name="Line 11"/>
              <p:cNvSpPr>
                <a:spLocks noChangeShapeType="1"/>
              </p:cNvSpPr>
              <p:nvPr/>
            </p:nvSpPr>
            <p:spPr bwMode="auto">
              <a:xfrm flipH="1">
                <a:off x="4626" y="3181"/>
                <a:ext cx="3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284" name="Group 36"/>
            <p:cNvGrpSpPr>
              <a:grpSpLocks/>
            </p:cNvGrpSpPr>
            <p:nvPr/>
          </p:nvGrpSpPr>
          <p:grpSpPr bwMode="auto">
            <a:xfrm>
              <a:off x="1719263" y="5193320"/>
              <a:ext cx="2671763" cy="215900"/>
              <a:chOff x="1809" y="3090"/>
              <a:chExt cx="1683" cy="136"/>
            </a:xfrm>
          </p:grpSpPr>
          <p:sp>
            <p:nvSpPr>
              <p:cNvPr id="11289" name="Line 13"/>
              <p:cNvSpPr>
                <a:spLocks noChangeShapeType="1"/>
              </p:cNvSpPr>
              <p:nvPr/>
            </p:nvSpPr>
            <p:spPr bwMode="auto">
              <a:xfrm>
                <a:off x="1922" y="3158"/>
                <a:ext cx="145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90" name="AutoShape 14"/>
              <p:cNvSpPr>
                <a:spLocks noChangeArrowheads="1"/>
              </p:cNvSpPr>
              <p:nvPr/>
            </p:nvSpPr>
            <p:spPr bwMode="auto">
              <a:xfrm rot="5400000">
                <a:off x="1800" y="3099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291" name="AutoShape 15"/>
              <p:cNvSpPr>
                <a:spLocks noChangeArrowheads="1"/>
              </p:cNvSpPr>
              <p:nvPr/>
            </p:nvSpPr>
            <p:spPr bwMode="auto">
              <a:xfrm rot="16200000" flipH="1">
                <a:off x="3365" y="3099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11285" name="Group 37"/>
            <p:cNvGrpSpPr>
              <a:grpSpLocks/>
            </p:cNvGrpSpPr>
            <p:nvPr/>
          </p:nvGrpSpPr>
          <p:grpSpPr bwMode="auto">
            <a:xfrm>
              <a:off x="2951683" y="4870289"/>
              <a:ext cx="540197" cy="682947"/>
              <a:chOff x="2608" y="2682"/>
              <a:chExt cx="431" cy="657"/>
            </a:xfrm>
          </p:grpSpPr>
          <p:sp>
            <p:nvSpPr>
              <p:cNvPr id="11286" name="Line 16"/>
              <p:cNvSpPr>
                <a:spLocks noChangeShapeType="1"/>
              </p:cNvSpPr>
              <p:nvPr/>
            </p:nvSpPr>
            <p:spPr bwMode="auto">
              <a:xfrm>
                <a:off x="2608" y="2682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7" name="Line 17"/>
              <p:cNvSpPr>
                <a:spLocks noChangeShapeType="1"/>
              </p:cNvSpPr>
              <p:nvPr/>
            </p:nvSpPr>
            <p:spPr bwMode="auto">
              <a:xfrm rot="16200000" flipH="1">
                <a:off x="2631" y="2931"/>
                <a:ext cx="657" cy="15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8" name="Line 18"/>
              <p:cNvSpPr>
                <a:spLocks noChangeShapeType="1"/>
              </p:cNvSpPr>
              <p:nvPr/>
            </p:nvSpPr>
            <p:spPr bwMode="auto">
              <a:xfrm rot="5400000">
                <a:off x="2279" y="3011"/>
                <a:ext cx="65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1268" name="Rectangle 21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Sélection de coupe des cloisons ou pas</a:t>
            </a:r>
          </a:p>
        </p:txBody>
      </p:sp>
      <p:grpSp>
        <p:nvGrpSpPr>
          <p:cNvPr id="7" name="Group 52"/>
          <p:cNvGrpSpPr>
            <a:grpSpLocks/>
          </p:cNvGrpSpPr>
          <p:nvPr/>
        </p:nvGrpSpPr>
        <p:grpSpPr bwMode="auto">
          <a:xfrm>
            <a:off x="5435600" y="4581525"/>
            <a:ext cx="3636963" cy="1371600"/>
            <a:chOff x="3424" y="2886"/>
            <a:chExt cx="2291" cy="864"/>
          </a:xfrm>
        </p:grpSpPr>
        <p:sp>
          <p:nvSpPr>
            <p:cNvPr id="11279" name="Text Box 47"/>
            <p:cNvSpPr txBox="1">
              <a:spLocks noChangeArrowheads="1"/>
            </p:cNvSpPr>
            <p:nvPr/>
          </p:nvSpPr>
          <p:spPr bwMode="auto">
            <a:xfrm>
              <a:off x="3537" y="3635"/>
              <a:ext cx="90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>
                  <a:solidFill>
                    <a:srgbClr val="4D4D4D"/>
                  </a:solidFill>
                </a:rPr>
                <a:t>Bride avec cloisons</a:t>
              </a:r>
              <a:endParaRPr lang="fr-FR" sz="1200" b="1" i="1">
                <a:solidFill>
                  <a:srgbClr val="4D4D4D"/>
                </a:solidFill>
              </a:endParaRPr>
            </a:p>
          </p:txBody>
        </p:sp>
        <p:pic>
          <p:nvPicPr>
            <p:cNvPr id="11280" name="Picture 4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4" y="2886"/>
              <a:ext cx="2291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1" name="Text Box 50"/>
            <p:cNvSpPr txBox="1">
              <a:spLocks noChangeArrowheads="1"/>
            </p:cNvSpPr>
            <p:nvPr/>
          </p:nvSpPr>
          <p:spPr bwMode="auto">
            <a:xfrm>
              <a:off x="4694" y="3635"/>
              <a:ext cx="9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>
                  <a:solidFill>
                    <a:srgbClr val="4D4D4D"/>
                  </a:solidFill>
                </a:rPr>
                <a:t>Bride SANS cloison</a:t>
              </a:r>
              <a:endParaRPr lang="fr-FR" sz="1200" b="1" i="1">
                <a:solidFill>
                  <a:srgbClr val="4D4D4D"/>
                </a:solidFill>
              </a:endParaRPr>
            </a:p>
          </p:txBody>
        </p:sp>
      </p:grpSp>
      <p:pic>
        <p:nvPicPr>
          <p:cNvPr id="1031219" name="Picture 5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0200" y="5768975"/>
            <a:ext cx="12604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221" name="Rectangle 53"/>
          <p:cNvSpPr>
            <a:spLocks noChangeArrowheads="1"/>
          </p:cNvSpPr>
          <p:nvPr/>
        </p:nvSpPr>
        <p:spPr bwMode="auto">
          <a:xfrm>
            <a:off x="7343775" y="4689475"/>
            <a:ext cx="1692275" cy="13319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920173" y="1736812"/>
            <a:ext cx="576263" cy="1151954"/>
            <a:chOff x="4898" y="1117"/>
            <a:chExt cx="363" cy="771"/>
          </a:xfrm>
        </p:grpSpPr>
        <p:sp>
          <p:nvSpPr>
            <p:cNvPr id="11275" name="Line 28"/>
            <p:cNvSpPr>
              <a:spLocks noChangeShapeType="1"/>
            </p:cNvSpPr>
            <p:nvPr/>
          </p:nvSpPr>
          <p:spPr bwMode="auto">
            <a:xfrm>
              <a:off x="4898" y="1117"/>
              <a:ext cx="2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6" name="Line 29"/>
            <p:cNvSpPr>
              <a:spLocks noChangeShapeType="1"/>
            </p:cNvSpPr>
            <p:nvPr/>
          </p:nvSpPr>
          <p:spPr bwMode="auto">
            <a:xfrm>
              <a:off x="4898" y="1888"/>
              <a:ext cx="3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7" name="Line 30"/>
            <p:cNvSpPr>
              <a:spLocks noChangeShapeType="1"/>
            </p:cNvSpPr>
            <p:nvPr/>
          </p:nvSpPr>
          <p:spPr bwMode="auto">
            <a:xfrm rot="5400000">
              <a:off x="4512" y="1503"/>
              <a:ext cx="7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78" name="Line 32"/>
            <p:cNvSpPr>
              <a:spLocks noChangeShapeType="1"/>
            </p:cNvSpPr>
            <p:nvPr/>
          </p:nvSpPr>
          <p:spPr bwMode="auto">
            <a:xfrm rot="16200000" flipH="1">
              <a:off x="4819" y="1446"/>
              <a:ext cx="771" cy="1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6" name="Rectangle 3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rot="10800000">
            <a:off x="8172401" y="3392996"/>
            <a:ext cx="0" cy="4652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500" fill="hold"/>
                                        <p:tgtEl>
                                          <p:spTgt spid="103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187" grpId="0" uiExpand="1" build="p"/>
      <p:bldP spid="1031221" grpId="0" animBg="1"/>
      <p:bldP spid="1031221" grpId="1" animBg="1"/>
      <p:bldP spid="35" grpId="0" animBg="1"/>
      <p:bldP spid="35" grpId="1" animBg="1"/>
      <p:bldP spid="3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04009"/>
            <a:ext cx="2258575" cy="335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187" name="Rectangle 19"/>
          <p:cNvSpPr>
            <a:spLocks noChangeArrowheads="1"/>
          </p:cNvSpPr>
          <p:nvPr/>
        </p:nvSpPr>
        <p:spPr bwMode="auto">
          <a:xfrm>
            <a:off x="539750" y="1123950"/>
            <a:ext cx="6227763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d’obtenir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un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optimal, 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présentes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les brides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doivent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retirées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non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lecture pour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déterminer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on retire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pas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bride 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ECROU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s’effectue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zone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l’exemple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ci-dessous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la bride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n°2 ECROU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doivent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retirées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avec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pince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1547664" y="3811709"/>
            <a:ext cx="3024336" cy="1745042"/>
            <a:chOff x="1547664" y="3811709"/>
            <a:chExt cx="3024336" cy="174504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4" y="3811709"/>
              <a:ext cx="3024336" cy="1745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4"/>
            <p:cNvGrpSpPr>
              <a:grpSpLocks/>
            </p:cNvGrpSpPr>
            <p:nvPr/>
          </p:nvGrpSpPr>
          <p:grpSpPr bwMode="auto">
            <a:xfrm rot="19797703">
              <a:off x="3385792" y="4852983"/>
              <a:ext cx="1044575" cy="431800"/>
              <a:chOff x="4626" y="3045"/>
              <a:chExt cx="658" cy="272"/>
            </a:xfrm>
          </p:grpSpPr>
          <p:grpSp>
            <p:nvGrpSpPr>
              <p:cNvPr id="3" name="Group 5"/>
              <p:cNvGrpSpPr>
                <a:grpSpLocks/>
              </p:cNvGrpSpPr>
              <p:nvPr/>
            </p:nvGrpSpPr>
            <p:grpSpPr bwMode="auto">
              <a:xfrm>
                <a:off x="5012" y="3045"/>
                <a:ext cx="272" cy="272"/>
                <a:chOff x="5057" y="3203"/>
                <a:chExt cx="272" cy="272"/>
              </a:xfrm>
            </p:grpSpPr>
            <p:sp>
              <p:nvSpPr>
                <p:cNvPr id="11294" name="Freeform 6"/>
                <p:cNvSpPr>
                  <a:spLocks/>
                </p:cNvSpPr>
                <p:nvPr/>
              </p:nvSpPr>
              <p:spPr bwMode="auto">
                <a:xfrm>
                  <a:off x="5125" y="3249"/>
                  <a:ext cx="182" cy="181"/>
                </a:xfrm>
                <a:custGeom>
                  <a:avLst/>
                  <a:gdLst>
                    <a:gd name="T0" fmla="*/ 0 w 182"/>
                    <a:gd name="T1" fmla="*/ 0 h 181"/>
                    <a:gd name="T2" fmla="*/ 182 w 182"/>
                    <a:gd name="T3" fmla="*/ 90 h 181"/>
                    <a:gd name="T4" fmla="*/ 0 w 182"/>
                    <a:gd name="T5" fmla="*/ 181 h 181"/>
                    <a:gd name="T6" fmla="*/ 0 w 182"/>
                    <a:gd name="T7" fmla="*/ 0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181"/>
                    <a:gd name="T14" fmla="*/ 182 w 182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181">
                      <a:moveTo>
                        <a:pt x="0" y="0"/>
                      </a:moveTo>
                      <a:lnTo>
                        <a:pt x="182" y="90"/>
                      </a:lnTo>
                      <a:lnTo>
                        <a:pt x="0" y="1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295" name="Freeform 7"/>
                <p:cNvSpPr>
                  <a:spLocks/>
                </p:cNvSpPr>
                <p:nvPr/>
              </p:nvSpPr>
              <p:spPr bwMode="auto">
                <a:xfrm flipH="1">
                  <a:off x="5057" y="3203"/>
                  <a:ext cx="272" cy="272"/>
                </a:xfrm>
                <a:custGeom>
                  <a:avLst/>
                  <a:gdLst>
                    <a:gd name="T0" fmla="*/ 272 w 272"/>
                    <a:gd name="T1" fmla="*/ 272 h 545"/>
                    <a:gd name="T2" fmla="*/ 0 w 272"/>
                    <a:gd name="T3" fmla="*/ 136 h 545"/>
                    <a:gd name="T4" fmla="*/ 272 w 272"/>
                    <a:gd name="T5" fmla="*/ 0 h 545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545"/>
                    <a:gd name="T11" fmla="*/ 272 w 272"/>
                    <a:gd name="T12" fmla="*/ 545 h 5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545">
                      <a:moveTo>
                        <a:pt x="272" y="545"/>
                      </a:moveTo>
                      <a:lnTo>
                        <a:pt x="0" y="273"/>
                      </a:lnTo>
                      <a:lnTo>
                        <a:pt x="272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6" name="Arc 8"/>
                <p:cNvSpPr>
                  <a:spLocks/>
                </p:cNvSpPr>
                <p:nvPr/>
              </p:nvSpPr>
              <p:spPr bwMode="auto">
                <a:xfrm flipH="1">
                  <a:off x="5057" y="3248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7" name="Arc 9"/>
                <p:cNvSpPr>
                  <a:spLocks/>
                </p:cNvSpPr>
                <p:nvPr/>
              </p:nvSpPr>
              <p:spPr bwMode="auto">
                <a:xfrm flipH="1" flipV="1">
                  <a:off x="5057" y="3339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1298" name="Oval 10"/>
                <p:cNvSpPr>
                  <a:spLocks noChangeArrowheads="1"/>
                </p:cNvSpPr>
                <p:nvPr/>
              </p:nvSpPr>
              <p:spPr bwMode="auto">
                <a:xfrm flipH="1">
                  <a:off x="5057" y="3294"/>
                  <a:ext cx="46" cy="91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1293" name="Line 11"/>
              <p:cNvSpPr>
                <a:spLocks noChangeShapeType="1"/>
              </p:cNvSpPr>
              <p:nvPr/>
            </p:nvSpPr>
            <p:spPr bwMode="auto">
              <a:xfrm flipH="1">
                <a:off x="4626" y="3181"/>
                <a:ext cx="3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36"/>
            <p:cNvGrpSpPr>
              <a:grpSpLocks/>
            </p:cNvGrpSpPr>
            <p:nvPr/>
          </p:nvGrpSpPr>
          <p:grpSpPr bwMode="auto">
            <a:xfrm>
              <a:off x="1719263" y="5193320"/>
              <a:ext cx="2671763" cy="215900"/>
              <a:chOff x="1809" y="3090"/>
              <a:chExt cx="1683" cy="136"/>
            </a:xfrm>
          </p:grpSpPr>
          <p:sp>
            <p:nvSpPr>
              <p:cNvPr id="11289" name="Line 13"/>
              <p:cNvSpPr>
                <a:spLocks noChangeShapeType="1"/>
              </p:cNvSpPr>
              <p:nvPr/>
            </p:nvSpPr>
            <p:spPr bwMode="auto">
              <a:xfrm>
                <a:off x="1922" y="3158"/>
                <a:ext cx="1457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90" name="AutoShape 14"/>
              <p:cNvSpPr>
                <a:spLocks noChangeArrowheads="1"/>
              </p:cNvSpPr>
              <p:nvPr/>
            </p:nvSpPr>
            <p:spPr bwMode="auto">
              <a:xfrm rot="5400000">
                <a:off x="1800" y="3099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291" name="AutoShape 15"/>
              <p:cNvSpPr>
                <a:spLocks noChangeArrowheads="1"/>
              </p:cNvSpPr>
              <p:nvPr/>
            </p:nvSpPr>
            <p:spPr bwMode="auto">
              <a:xfrm rot="16200000" flipH="1">
                <a:off x="3365" y="3099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5" name="Group 37"/>
            <p:cNvGrpSpPr>
              <a:grpSpLocks/>
            </p:cNvGrpSpPr>
            <p:nvPr/>
          </p:nvGrpSpPr>
          <p:grpSpPr bwMode="auto">
            <a:xfrm rot="21358561">
              <a:off x="3414672" y="4865221"/>
              <a:ext cx="585189" cy="682947"/>
              <a:chOff x="2608" y="2682"/>
              <a:chExt cx="431" cy="657"/>
            </a:xfrm>
          </p:grpSpPr>
          <p:sp>
            <p:nvSpPr>
              <p:cNvPr id="11286" name="Line 16"/>
              <p:cNvSpPr>
                <a:spLocks noChangeShapeType="1"/>
              </p:cNvSpPr>
              <p:nvPr/>
            </p:nvSpPr>
            <p:spPr bwMode="auto">
              <a:xfrm>
                <a:off x="2608" y="2682"/>
                <a:ext cx="27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7" name="Line 17"/>
              <p:cNvSpPr>
                <a:spLocks noChangeShapeType="1"/>
              </p:cNvSpPr>
              <p:nvPr/>
            </p:nvSpPr>
            <p:spPr bwMode="auto">
              <a:xfrm rot="16200000" flipH="1">
                <a:off x="2631" y="2931"/>
                <a:ext cx="657" cy="15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288" name="Line 18"/>
              <p:cNvSpPr>
                <a:spLocks noChangeShapeType="1"/>
              </p:cNvSpPr>
              <p:nvPr/>
            </p:nvSpPr>
            <p:spPr bwMode="auto">
              <a:xfrm rot="5400000">
                <a:off x="2279" y="3011"/>
                <a:ext cx="65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1268" name="Rectangle 21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Sélection de coupe des cloisons ou pas</a:t>
            </a:r>
          </a:p>
        </p:txBody>
      </p:sp>
      <p:grpSp>
        <p:nvGrpSpPr>
          <p:cNvPr id="6" name="Group 52"/>
          <p:cNvGrpSpPr>
            <a:grpSpLocks/>
          </p:cNvGrpSpPr>
          <p:nvPr/>
        </p:nvGrpSpPr>
        <p:grpSpPr bwMode="auto">
          <a:xfrm>
            <a:off x="5435600" y="4581525"/>
            <a:ext cx="3636963" cy="1371600"/>
            <a:chOff x="3424" y="2886"/>
            <a:chExt cx="2291" cy="864"/>
          </a:xfrm>
        </p:grpSpPr>
        <p:sp>
          <p:nvSpPr>
            <p:cNvPr id="11279" name="Text Box 47"/>
            <p:cNvSpPr txBox="1">
              <a:spLocks noChangeArrowheads="1"/>
            </p:cNvSpPr>
            <p:nvPr/>
          </p:nvSpPr>
          <p:spPr bwMode="auto">
            <a:xfrm>
              <a:off x="3537" y="3635"/>
              <a:ext cx="90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>
                  <a:solidFill>
                    <a:srgbClr val="4D4D4D"/>
                  </a:solidFill>
                </a:rPr>
                <a:t>Bride avec cloisons</a:t>
              </a:r>
              <a:endParaRPr lang="fr-FR" sz="1200" b="1" i="1">
                <a:solidFill>
                  <a:srgbClr val="4D4D4D"/>
                </a:solidFill>
              </a:endParaRPr>
            </a:p>
          </p:txBody>
        </p:sp>
        <p:pic>
          <p:nvPicPr>
            <p:cNvPr id="11280" name="Picture 4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24" y="2886"/>
              <a:ext cx="2291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1" name="Text Box 50"/>
            <p:cNvSpPr txBox="1">
              <a:spLocks noChangeArrowheads="1"/>
            </p:cNvSpPr>
            <p:nvPr/>
          </p:nvSpPr>
          <p:spPr bwMode="auto">
            <a:xfrm>
              <a:off x="4694" y="3635"/>
              <a:ext cx="95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1">
                  <a:solidFill>
                    <a:srgbClr val="4D4D4D"/>
                  </a:solidFill>
                </a:rPr>
                <a:t>Bride SANS cloison</a:t>
              </a:r>
              <a:endParaRPr lang="fr-FR" sz="1200" b="1" i="1">
                <a:solidFill>
                  <a:srgbClr val="4D4D4D"/>
                </a:solidFill>
              </a:endParaRPr>
            </a:p>
          </p:txBody>
        </p:sp>
      </p:grpSp>
      <p:pic>
        <p:nvPicPr>
          <p:cNvPr id="1031219" name="Picture 5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0200" y="5768975"/>
            <a:ext cx="12604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221" name="Rectangle 53"/>
          <p:cNvSpPr>
            <a:spLocks noChangeArrowheads="1"/>
          </p:cNvSpPr>
          <p:nvPr/>
        </p:nvSpPr>
        <p:spPr bwMode="auto">
          <a:xfrm>
            <a:off x="7343775" y="4689475"/>
            <a:ext cx="1692275" cy="133191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Rectangle 3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 rot="10800000">
            <a:off x="8712460" y="3392996"/>
            <a:ext cx="0" cy="4652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38" name="Group 41"/>
          <p:cNvGrpSpPr>
            <a:grpSpLocks/>
          </p:cNvGrpSpPr>
          <p:nvPr/>
        </p:nvGrpSpPr>
        <p:grpSpPr bwMode="auto">
          <a:xfrm>
            <a:off x="8244408" y="1700808"/>
            <a:ext cx="684076" cy="1189037"/>
            <a:chOff x="5171" y="1139"/>
            <a:chExt cx="385" cy="749"/>
          </a:xfrm>
        </p:grpSpPr>
        <p:sp>
          <p:nvSpPr>
            <p:cNvPr id="39" name="Line 24"/>
            <p:cNvSpPr>
              <a:spLocks noChangeShapeType="1"/>
            </p:cNvSpPr>
            <p:nvPr/>
          </p:nvSpPr>
          <p:spPr bwMode="auto">
            <a:xfrm>
              <a:off x="5171" y="1139"/>
              <a:ext cx="2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25"/>
            <p:cNvSpPr>
              <a:spLocks noChangeShapeType="1"/>
            </p:cNvSpPr>
            <p:nvPr/>
          </p:nvSpPr>
          <p:spPr bwMode="auto">
            <a:xfrm>
              <a:off x="5261" y="1888"/>
              <a:ext cx="29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26"/>
            <p:cNvSpPr>
              <a:spLocks noChangeShapeType="1"/>
            </p:cNvSpPr>
            <p:nvPr/>
          </p:nvSpPr>
          <p:spPr bwMode="auto">
            <a:xfrm rot="16200000" flipH="1">
              <a:off x="4841" y="1469"/>
              <a:ext cx="749" cy="9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27"/>
            <p:cNvSpPr>
              <a:spLocks noChangeShapeType="1"/>
            </p:cNvSpPr>
            <p:nvPr/>
          </p:nvSpPr>
          <p:spPr bwMode="auto">
            <a:xfrm rot="16200000" flipH="1">
              <a:off x="5091" y="1423"/>
              <a:ext cx="749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500" fill="hold"/>
                                        <p:tgtEl>
                                          <p:spTgt spid="103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187" grpId="0" uiExpand="1" build="p"/>
      <p:bldP spid="1031221" grpId="0" animBg="1"/>
      <p:bldP spid="1031221" grpId="1" animBg="1"/>
      <p:bldP spid="35" grpId="0" uiExpand="1" animBg="1"/>
      <p:bldP spid="35" grpId="1" uiExpand="1" animBg="1"/>
      <p:bldP spid="35" grpId="2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2223" y="152636"/>
            <a:ext cx="1944216" cy="285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444208" y="1808944"/>
            <a:ext cx="2671763" cy="215900"/>
            <a:chOff x="1809" y="3090"/>
            <a:chExt cx="1683" cy="136"/>
          </a:xfrm>
        </p:grpSpPr>
        <p:sp>
          <p:nvSpPr>
            <p:cNvPr id="11289" name="Line 13"/>
            <p:cNvSpPr>
              <a:spLocks noChangeShapeType="1"/>
            </p:cNvSpPr>
            <p:nvPr/>
          </p:nvSpPr>
          <p:spPr bwMode="auto">
            <a:xfrm>
              <a:off x="1922" y="3158"/>
              <a:ext cx="145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290" name="AutoShape 14"/>
            <p:cNvSpPr>
              <a:spLocks noChangeArrowheads="1"/>
            </p:cNvSpPr>
            <p:nvPr/>
          </p:nvSpPr>
          <p:spPr bwMode="auto">
            <a:xfrm rot="5400000">
              <a:off x="1800" y="3099"/>
              <a:ext cx="136" cy="1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291" name="AutoShape 15"/>
            <p:cNvSpPr>
              <a:spLocks noChangeArrowheads="1"/>
            </p:cNvSpPr>
            <p:nvPr/>
          </p:nvSpPr>
          <p:spPr bwMode="auto">
            <a:xfrm rot="16200000" flipH="1">
              <a:off x="3365" y="3099"/>
              <a:ext cx="136" cy="1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1268" name="Rectangle 21"/>
          <p:cNvSpPr>
            <a:spLocks noGrp="1" noChangeArrowheads="1"/>
          </p:cNvSpPr>
          <p:nvPr>
            <p:ph type="title"/>
          </p:nvPr>
        </p:nvSpPr>
        <p:spPr>
          <a:xfrm>
            <a:off x="539750" y="512676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Exemples</a:t>
            </a:r>
            <a:r>
              <a:rPr lang="en-US" dirty="0" smtClean="0"/>
              <a:t> de lectures</a:t>
            </a:r>
          </a:p>
        </p:txBody>
      </p:sp>
      <p:sp>
        <p:nvSpPr>
          <p:cNvPr id="36" name="Rectangle 3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2223" y="3383525"/>
            <a:ext cx="1944216" cy="288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36"/>
          <p:cNvGrpSpPr>
            <a:grpSpLocks/>
          </p:cNvGrpSpPr>
          <p:nvPr/>
        </p:nvGrpSpPr>
        <p:grpSpPr bwMode="auto">
          <a:xfrm>
            <a:off x="6444208" y="4689140"/>
            <a:ext cx="2671763" cy="215900"/>
            <a:chOff x="1809" y="3090"/>
            <a:chExt cx="1683" cy="136"/>
          </a:xfrm>
        </p:grpSpPr>
        <p:sp>
          <p:nvSpPr>
            <p:cNvPr id="44" name="Line 13"/>
            <p:cNvSpPr>
              <a:spLocks noChangeShapeType="1"/>
            </p:cNvSpPr>
            <p:nvPr/>
          </p:nvSpPr>
          <p:spPr bwMode="auto">
            <a:xfrm>
              <a:off x="1922" y="3158"/>
              <a:ext cx="145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AutoShape 14"/>
            <p:cNvSpPr>
              <a:spLocks noChangeArrowheads="1"/>
            </p:cNvSpPr>
            <p:nvPr/>
          </p:nvSpPr>
          <p:spPr bwMode="auto">
            <a:xfrm rot="5400000">
              <a:off x="1800" y="3099"/>
              <a:ext cx="136" cy="1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6" name="AutoShape 15"/>
            <p:cNvSpPr>
              <a:spLocks noChangeArrowheads="1"/>
            </p:cNvSpPr>
            <p:nvPr/>
          </p:nvSpPr>
          <p:spPr bwMode="auto">
            <a:xfrm rot="16200000" flipH="1">
              <a:off x="3365" y="3099"/>
              <a:ext cx="136" cy="1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cxnSp>
        <p:nvCxnSpPr>
          <p:cNvPr id="48" name="Connecteur droit 47"/>
          <p:cNvCxnSpPr/>
          <p:nvPr/>
        </p:nvCxnSpPr>
        <p:spPr>
          <a:xfrm flipH="1">
            <a:off x="468052" y="3429000"/>
            <a:ext cx="65522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539552" y="3645024"/>
            <a:ext cx="5760441" cy="201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Choisir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Garniture Ø9 à 12mm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Choisir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Jeux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brides n°2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la bride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accueillant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VIS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la bride ECROU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31187" name="Rectangle 19"/>
          <p:cNvSpPr>
            <a:spLocks noChangeArrowheads="1"/>
          </p:cNvSpPr>
          <p:nvPr/>
        </p:nvSpPr>
        <p:spPr bwMode="auto">
          <a:xfrm>
            <a:off x="539750" y="944724"/>
            <a:ext cx="644451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Choisir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Garniture Ø4 à 6mm (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si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lecture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ligne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prendre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Ø le plus petit avec brides 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conséquence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Choisir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Jeux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brides n°1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Conserver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la bride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accueillant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VIS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la bride ECROU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35267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>
                <a:solidFill>
                  <a:schemeClr val="hlink"/>
                </a:solidFill>
                <a:latin typeface="Arial Narrow" pitchFamily="34" charset="0"/>
              </a:rPr>
              <a:t>Mise en oeuvre</a:t>
            </a:r>
            <a:endParaRPr lang="fr-FR" sz="360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403648" y="4365104"/>
            <a:ext cx="6120680" cy="1718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9070" y="1282402"/>
            <a:ext cx="1615438" cy="218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010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268413"/>
            <a:ext cx="2520950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0084" name="Rectangle 4"/>
          <p:cNvSpPr>
            <a:spLocks noChangeArrowheads="1"/>
          </p:cNvSpPr>
          <p:nvPr/>
        </p:nvSpPr>
        <p:spPr bwMode="auto">
          <a:xfrm>
            <a:off x="539750" y="1233488"/>
            <a:ext cx="4537075" cy="230346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Monter SANS SERRER avec les vis le jeu de bride sur l’écrou de presse étoupe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Monter SANS SERRER la plaquette de serrage des porteurs sur le corps de presse étoupe</a:t>
            </a:r>
          </a:p>
        </p:txBody>
      </p:sp>
      <p:sp>
        <p:nvSpPr>
          <p:cNvPr id="14342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Installation des éléments sélectionnés sur le câble</a:t>
            </a:r>
          </a:p>
        </p:txBody>
      </p:sp>
      <p:sp>
        <p:nvSpPr>
          <p:cNvPr id="1070086" name="Text Box 6"/>
          <p:cNvSpPr txBox="1">
            <a:spLocks noChangeArrowheads="1"/>
          </p:cNvSpPr>
          <p:nvPr/>
        </p:nvSpPr>
        <p:spPr bwMode="auto">
          <a:xfrm>
            <a:off x="7560332" y="4759325"/>
            <a:ext cx="973137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dirty="0" err="1">
                <a:solidFill>
                  <a:srgbClr val="4D4D4D"/>
                </a:solidFill>
              </a:rPr>
              <a:t>Côté</a:t>
            </a:r>
            <a:r>
              <a:rPr lang="en-US" sz="1600" b="1" i="1" dirty="0">
                <a:solidFill>
                  <a:srgbClr val="4D4D4D"/>
                </a:solidFill>
              </a:rPr>
              <a:t> </a:t>
            </a:r>
            <a:r>
              <a:rPr lang="en-US" sz="1600" b="1" i="1" dirty="0" err="1">
                <a:solidFill>
                  <a:srgbClr val="4D4D4D"/>
                </a:solidFill>
              </a:rPr>
              <a:t>longueur</a:t>
            </a:r>
            <a:r>
              <a:rPr lang="en-US" sz="1600" b="1" i="1" dirty="0">
                <a:solidFill>
                  <a:srgbClr val="4D4D4D"/>
                </a:solidFill>
              </a:rPr>
              <a:t> de </a:t>
            </a:r>
            <a:r>
              <a:rPr lang="en-US" sz="1600" b="1" i="1" dirty="0" err="1">
                <a:solidFill>
                  <a:srgbClr val="4D4D4D"/>
                </a:solidFill>
              </a:rPr>
              <a:t>câble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1070087" name="Text Box 7"/>
          <p:cNvSpPr txBox="1">
            <a:spLocks noChangeArrowheads="1"/>
          </p:cNvSpPr>
          <p:nvPr/>
        </p:nvSpPr>
        <p:spPr bwMode="auto">
          <a:xfrm>
            <a:off x="395536" y="4759325"/>
            <a:ext cx="973137" cy="4889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err="1">
                <a:solidFill>
                  <a:srgbClr val="4D4D4D"/>
                </a:solidFill>
              </a:rPr>
              <a:t>Côté</a:t>
            </a:r>
            <a:r>
              <a:rPr lang="en-US" sz="1600" b="1" i="1" dirty="0">
                <a:solidFill>
                  <a:srgbClr val="4D4D4D"/>
                </a:solidFill>
              </a:rPr>
              <a:t> </a:t>
            </a:r>
            <a:r>
              <a:rPr lang="en-US" sz="1600" b="1" i="1" dirty="0" err="1">
                <a:solidFill>
                  <a:srgbClr val="4D4D4D"/>
                </a:solidFill>
              </a:rPr>
              <a:t>boitier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14357" name="Text Box 11"/>
          <p:cNvSpPr txBox="1">
            <a:spLocks noChangeArrowheads="1"/>
          </p:cNvSpPr>
          <p:nvPr/>
        </p:nvSpPr>
        <p:spPr bwMode="auto">
          <a:xfrm>
            <a:off x="5760491" y="6200775"/>
            <a:ext cx="15478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dirty="0" err="1">
                <a:solidFill>
                  <a:srgbClr val="4D4D4D"/>
                </a:solidFill>
              </a:rPr>
              <a:t>Ecrou</a:t>
            </a:r>
            <a:r>
              <a:rPr lang="en-US" sz="1600" b="1" i="1" dirty="0">
                <a:solidFill>
                  <a:srgbClr val="4D4D4D"/>
                </a:solidFill>
              </a:rPr>
              <a:t> de </a:t>
            </a:r>
            <a:r>
              <a:rPr lang="en-US" sz="1600" b="1" i="1" dirty="0" err="1">
                <a:solidFill>
                  <a:srgbClr val="4D4D4D"/>
                </a:solidFill>
              </a:rPr>
              <a:t>presse</a:t>
            </a:r>
            <a:r>
              <a:rPr lang="en-US" sz="1600" b="1" i="1" dirty="0">
                <a:solidFill>
                  <a:srgbClr val="4D4D4D"/>
                </a:solidFill>
              </a:rPr>
              <a:t> </a:t>
            </a:r>
            <a:r>
              <a:rPr lang="en-US" sz="1600" b="1" i="1" dirty="0" err="1">
                <a:solidFill>
                  <a:srgbClr val="4D4D4D"/>
                </a:solidFill>
              </a:rPr>
              <a:t>étoupe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14358" name="Line 12"/>
          <p:cNvSpPr>
            <a:spLocks noChangeShapeType="1"/>
          </p:cNvSpPr>
          <p:nvPr/>
        </p:nvSpPr>
        <p:spPr bwMode="auto">
          <a:xfrm flipV="1">
            <a:off x="6084168" y="5802313"/>
            <a:ext cx="0" cy="398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4355" name="Text Box 14"/>
          <p:cNvSpPr txBox="1">
            <a:spLocks noChangeArrowheads="1"/>
          </p:cNvSpPr>
          <p:nvPr/>
        </p:nvSpPr>
        <p:spPr bwMode="auto">
          <a:xfrm>
            <a:off x="2627064" y="6200775"/>
            <a:ext cx="15128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rgbClr val="4D4D4D"/>
                </a:solidFill>
              </a:rPr>
              <a:t>Corps de </a:t>
            </a:r>
            <a:r>
              <a:rPr lang="en-US" sz="1600" b="1" i="1" dirty="0" err="1">
                <a:solidFill>
                  <a:srgbClr val="4D4D4D"/>
                </a:solidFill>
              </a:rPr>
              <a:t>presse</a:t>
            </a:r>
            <a:r>
              <a:rPr lang="en-US" sz="1600" b="1" i="1" dirty="0">
                <a:solidFill>
                  <a:srgbClr val="4D4D4D"/>
                </a:solidFill>
              </a:rPr>
              <a:t> </a:t>
            </a:r>
            <a:r>
              <a:rPr lang="en-US" sz="1600" b="1" i="1" dirty="0" err="1">
                <a:solidFill>
                  <a:srgbClr val="4D4D4D"/>
                </a:solidFill>
              </a:rPr>
              <a:t>étoupe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14356" name="Line 15"/>
          <p:cNvSpPr>
            <a:spLocks noChangeShapeType="1"/>
          </p:cNvSpPr>
          <p:nvPr/>
        </p:nvSpPr>
        <p:spPr bwMode="auto">
          <a:xfrm flipV="1">
            <a:off x="3058864" y="5802313"/>
            <a:ext cx="0" cy="3984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4534966" y="6200775"/>
            <a:ext cx="9731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dirty="0">
                <a:solidFill>
                  <a:srgbClr val="4D4D4D"/>
                </a:solidFill>
              </a:rPr>
              <a:t>Garniture</a:t>
            </a:r>
            <a:endParaRPr lang="fr-FR" sz="1600" b="1" i="1" dirty="0">
              <a:solidFill>
                <a:srgbClr val="4D4D4D"/>
              </a:solidFill>
            </a:endParaRPr>
          </a:p>
        </p:txBody>
      </p:sp>
      <p:sp>
        <p:nvSpPr>
          <p:cNvPr id="1070103" name="Rectangle 23"/>
          <p:cNvSpPr>
            <a:spLocks noChangeArrowheads="1"/>
          </p:cNvSpPr>
          <p:nvPr/>
        </p:nvSpPr>
        <p:spPr bwMode="auto">
          <a:xfrm>
            <a:off x="539750" y="3536950"/>
            <a:ext cx="8172450" cy="93662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Placer tous les composants sur le câble en prêtant attention à mettre le corps de presse étoupe du côté du boitier</a:t>
            </a:r>
          </a:p>
        </p:txBody>
      </p:sp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flipH="1">
            <a:off x="5760132" y="1160748"/>
            <a:ext cx="288032" cy="32123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rot="16200000">
            <a:off x="7828960" y="1576195"/>
            <a:ext cx="0" cy="4652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6372200" y="1268760"/>
            <a:ext cx="288032" cy="32123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5004048" y="5802313"/>
            <a:ext cx="0" cy="3984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0084" grpId="0" uiExpand="1" build="p"/>
      <p:bldP spid="1070086" grpId="0"/>
      <p:bldP spid="1070087" grpId="0" animBg="1"/>
      <p:bldP spid="14357" grpId="0"/>
      <p:bldP spid="14358" grpId="0" animBg="1"/>
      <p:bldP spid="14355" grpId="0"/>
      <p:bldP spid="14356" grpId="0" animBg="1"/>
      <p:bldP spid="14353" grpId="0"/>
      <p:bldP spid="1070103" grpId="0" build="p"/>
      <p:bldP spid="21" grpId="1" animBg="1"/>
      <p:bldP spid="21" grpId="2" animBg="1"/>
      <p:bldP spid="23" grpId="0" animBg="1"/>
      <p:bldP spid="23" grpId="1" animBg="1"/>
      <p:bldP spid="23" grpId="2" animBg="1"/>
      <p:bldP spid="25" grpId="0" animBg="1"/>
      <p:bldP spid="25" grpId="1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ChangeArrowheads="1"/>
          </p:cNvSpPr>
          <p:nvPr/>
        </p:nvSpPr>
        <p:spPr bwMode="auto">
          <a:xfrm>
            <a:off x="539750" y="1089025"/>
            <a:ext cx="8316913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longueur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préparation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varie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selon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le type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utilisé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6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BPEO </a:t>
            </a:r>
            <a:r>
              <a:rPr lang="en-US" b="1" i="1" dirty="0" err="1">
                <a:solidFill>
                  <a:srgbClr val="4D4D4D"/>
                </a:solidFill>
                <a:latin typeface="Arial Narrow" pitchFamily="34" charset="0"/>
              </a:rPr>
              <a:t>Taille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 1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dérivées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: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Dénudage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1,60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mètre</a:t>
            </a:r>
            <a:endParaRPr lang="en-US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6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BPEO </a:t>
            </a:r>
            <a:r>
              <a:rPr lang="en-US" b="1" i="1" dirty="0" err="1">
                <a:solidFill>
                  <a:srgbClr val="4D4D4D"/>
                </a:solidFill>
                <a:latin typeface="Arial Narrow" pitchFamily="34" charset="0"/>
              </a:rPr>
              <a:t>Taille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 2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dérivées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: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Dénudage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2 </a:t>
            </a:r>
            <a:r>
              <a:rPr lang="en-US" i="1" smtClean="0">
                <a:solidFill>
                  <a:srgbClr val="4D4D4D"/>
                </a:solidFill>
                <a:latin typeface="Arial Narrow" pitchFamily="34" charset="0"/>
              </a:rPr>
              <a:t>mètres</a:t>
            </a:r>
            <a:endParaRPr lang="en-US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600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BPEO </a:t>
            </a:r>
            <a:r>
              <a:rPr lang="en-US" b="1" i="1" dirty="0" err="1">
                <a:solidFill>
                  <a:srgbClr val="4D4D4D"/>
                </a:solidFill>
                <a:latin typeface="Arial Narrow" pitchFamily="34" charset="0"/>
              </a:rPr>
              <a:t>Taille</a:t>
            </a:r>
            <a:r>
              <a:rPr lang="en-US" b="1" i="1" dirty="0">
                <a:solidFill>
                  <a:srgbClr val="4D4D4D"/>
                </a:solidFill>
                <a:latin typeface="Arial Narrow" pitchFamily="34" charset="0"/>
              </a:rPr>
              <a:t> 3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dérivées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: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Dénudage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2,20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mètres</a:t>
            </a:r>
            <a:endParaRPr lang="en-US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Les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organiseurs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nouvelle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génération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permettent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de stocker les tubes et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gérer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nues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jusqu’aux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cassettes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d’épissurage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Préparation du câble – Longueur dénudage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338" name="Rectangle 2"/>
          <p:cNvSpPr>
            <a:spLocks noChangeArrowheads="1"/>
          </p:cNvSpPr>
          <p:nvPr/>
        </p:nvSpPr>
        <p:spPr bwMode="auto">
          <a:xfrm>
            <a:off x="539552" y="1196752"/>
            <a:ext cx="5004357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Assurez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vous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que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l’extrémité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soit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coupée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net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Préparation</a:t>
            </a:r>
            <a:r>
              <a:rPr lang="en-US" dirty="0" smtClean="0"/>
              <a:t> du </a:t>
            </a:r>
            <a:r>
              <a:rPr lang="en-US" dirty="0" err="1" smtClean="0"/>
              <a:t>câble</a:t>
            </a:r>
            <a:r>
              <a:rPr lang="en-US" dirty="0" smtClean="0"/>
              <a:t> – </a:t>
            </a:r>
            <a:r>
              <a:rPr lang="en-US" dirty="0" err="1" smtClean="0"/>
              <a:t>Précautions</a:t>
            </a:r>
            <a:endParaRPr lang="en-US" dirty="0" smtClean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1306" y="1268760"/>
            <a:ext cx="3263182" cy="2297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020" y="2024844"/>
            <a:ext cx="866452" cy="8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grpSp>
        <p:nvGrpSpPr>
          <p:cNvPr id="2" name="Groupe 13"/>
          <p:cNvGrpSpPr/>
          <p:nvPr/>
        </p:nvGrpSpPr>
        <p:grpSpPr>
          <a:xfrm>
            <a:off x="539553" y="1700808"/>
            <a:ext cx="8424935" cy="4293096"/>
            <a:chOff x="539553" y="1700808"/>
            <a:chExt cx="8424935" cy="4293096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564" y="3651240"/>
              <a:ext cx="8316924" cy="2342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2"/>
            <p:cNvSpPr>
              <a:spLocks noChangeArrowheads="1"/>
            </p:cNvSpPr>
            <p:nvPr/>
          </p:nvSpPr>
          <p:spPr bwMode="auto">
            <a:xfrm>
              <a:off x="539553" y="1700808"/>
              <a:ext cx="5004556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Vérifier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l’intégrité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de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l’extrémité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de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gaine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du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câble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:</a:t>
              </a: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	- Pas de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rayure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longueur</a:t>
              </a:r>
              <a:endParaRPr lang="en-US" i="1" dirty="0" smtClean="0">
                <a:solidFill>
                  <a:srgbClr val="4D4D4D"/>
                </a:solidFill>
                <a:latin typeface="Arial Narrow" pitchFamily="34" charset="0"/>
              </a:endParaRP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	- Pas de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coupure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longueur</a:t>
              </a:r>
              <a:endParaRPr lang="en-US" i="1" dirty="0" smtClean="0">
                <a:solidFill>
                  <a:srgbClr val="4D4D4D"/>
                </a:solidFill>
                <a:latin typeface="Arial Narrow" pitchFamily="34" charset="0"/>
              </a:endParaRPr>
            </a:p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	- Pas de fissure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ni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craquelure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dans</a:t>
              </a:r>
              <a:r>
                <a:rPr lang="en-US" i="1" dirty="0" smtClean="0">
                  <a:solidFill>
                    <a:srgbClr val="4D4D4D"/>
                  </a:solidFill>
                  <a:latin typeface="Arial Narrow" pitchFamily="34" charset="0"/>
                </a:rPr>
                <a:t> la </a:t>
              </a:r>
              <a:r>
                <a:rPr lang="en-US" i="1" dirty="0" err="1" smtClean="0">
                  <a:solidFill>
                    <a:srgbClr val="4D4D4D"/>
                  </a:solidFill>
                  <a:latin typeface="Arial Narrow" pitchFamily="34" charset="0"/>
                </a:rPr>
                <a:t>longueur</a:t>
              </a:r>
              <a:endParaRPr lang="en-US" i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11" name="Line 18"/>
          <p:cNvSpPr>
            <a:spLocks noChangeShapeType="1"/>
          </p:cNvSpPr>
          <p:nvPr/>
        </p:nvSpPr>
        <p:spPr bwMode="auto">
          <a:xfrm rot="10800000" flipV="1">
            <a:off x="7236296" y="1376772"/>
            <a:ext cx="0" cy="50685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e 21"/>
          <p:cNvGrpSpPr/>
          <p:nvPr/>
        </p:nvGrpSpPr>
        <p:grpSpPr>
          <a:xfrm>
            <a:off x="3023828" y="5301208"/>
            <a:ext cx="4392488" cy="506859"/>
            <a:chOff x="3023828" y="5301208"/>
            <a:chExt cx="4392488" cy="506859"/>
          </a:xfrm>
        </p:grpSpPr>
        <p:sp>
          <p:nvSpPr>
            <p:cNvPr id="15" name="Line 18"/>
            <p:cNvSpPr>
              <a:spLocks noChangeShapeType="1"/>
            </p:cNvSpPr>
            <p:nvPr/>
          </p:nvSpPr>
          <p:spPr bwMode="auto">
            <a:xfrm flipV="1">
              <a:off x="3023828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V="1">
              <a:off x="4103948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5148064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6300192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7416316" y="5301208"/>
              <a:ext cx="0" cy="5068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8164" y="332656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1437" y="4972774"/>
            <a:ext cx="5263071" cy="187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Préparation</a:t>
            </a:r>
            <a:r>
              <a:rPr lang="en-US" dirty="0" smtClean="0"/>
              <a:t> du </a:t>
            </a:r>
            <a:r>
              <a:rPr lang="en-US" dirty="0" err="1" smtClean="0"/>
              <a:t>câble</a:t>
            </a:r>
            <a:r>
              <a:rPr lang="en-US" dirty="0" smtClean="0"/>
              <a:t> – </a:t>
            </a:r>
            <a:r>
              <a:rPr lang="en-US" b="1" dirty="0" smtClean="0">
                <a:solidFill>
                  <a:srgbClr val="FF0000"/>
                </a:solidFill>
              </a:rPr>
              <a:t>NE PAS FAIRE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276653" y="2109825"/>
            <a:ext cx="1918778" cy="381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088922"/>
            <a:ext cx="306034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1620" y="4113076"/>
            <a:ext cx="3870645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660541"/>
            <a:ext cx="3060340" cy="175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1540" y="2816932"/>
            <a:ext cx="4572508" cy="1295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3104964"/>
            <a:ext cx="864096" cy="86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Flèche droite 23"/>
          <p:cNvSpPr/>
          <p:nvPr/>
        </p:nvSpPr>
        <p:spPr bwMode="auto">
          <a:xfrm>
            <a:off x="827584" y="3248980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6" name="Flèche droite 25"/>
          <p:cNvSpPr/>
          <p:nvPr/>
        </p:nvSpPr>
        <p:spPr bwMode="auto">
          <a:xfrm rot="13773102">
            <a:off x="2810613" y="355984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7" name="Flèche droite 26"/>
          <p:cNvSpPr/>
          <p:nvPr/>
        </p:nvSpPr>
        <p:spPr bwMode="auto">
          <a:xfrm rot="5400000">
            <a:off x="3797914" y="409507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8" name="Flèche droite 27"/>
          <p:cNvSpPr/>
          <p:nvPr/>
        </p:nvSpPr>
        <p:spPr bwMode="auto">
          <a:xfrm rot="2973102">
            <a:off x="650373" y="4783980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9" name="Flèche droite 28"/>
          <p:cNvSpPr/>
          <p:nvPr/>
        </p:nvSpPr>
        <p:spPr bwMode="auto">
          <a:xfrm rot="5400000">
            <a:off x="2105726" y="1502786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99892" y="1088922"/>
            <a:ext cx="5544108" cy="19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Flèche droite 29"/>
          <p:cNvSpPr/>
          <p:nvPr/>
        </p:nvSpPr>
        <p:spPr bwMode="auto">
          <a:xfrm rot="5400000">
            <a:off x="4950042" y="1250758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" name="Flèche droite 30"/>
          <p:cNvSpPr/>
          <p:nvPr/>
        </p:nvSpPr>
        <p:spPr bwMode="auto">
          <a:xfrm rot="5400000">
            <a:off x="7326306" y="157479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2" name="Flèche droite 31"/>
          <p:cNvSpPr/>
          <p:nvPr/>
        </p:nvSpPr>
        <p:spPr bwMode="auto">
          <a:xfrm rot="5400000">
            <a:off x="7902370" y="3879050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3" name="Flèche droite 32"/>
          <p:cNvSpPr/>
          <p:nvPr/>
        </p:nvSpPr>
        <p:spPr bwMode="auto">
          <a:xfrm rot="16200000">
            <a:off x="6714238" y="607529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4" name="Flèche droite 33"/>
          <p:cNvSpPr/>
          <p:nvPr/>
        </p:nvSpPr>
        <p:spPr bwMode="auto">
          <a:xfrm rot="16200000">
            <a:off x="4842030" y="6075294"/>
            <a:ext cx="432048" cy="3960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Rectangle 21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12260" y="0"/>
            <a:ext cx="1044116" cy="10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9" grpId="0" animBg="1"/>
      <p:bldP spid="29" grpId="1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396" name="Picture 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4937125"/>
            <a:ext cx="5868988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39362" name="Rectangle 2"/>
          <p:cNvSpPr>
            <a:spLocks noChangeArrowheads="1"/>
          </p:cNvSpPr>
          <p:nvPr/>
        </p:nvSpPr>
        <p:spPr bwMode="auto">
          <a:xfrm>
            <a:off x="539750" y="1125538"/>
            <a:ext cx="72009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>
                <a:solidFill>
                  <a:srgbClr val="4D4D4D"/>
                </a:solidFill>
                <a:latin typeface="Arial Narrow" pitchFamily="34" charset="0"/>
              </a:rPr>
              <a:t>D’une manière générale, conserver 90mm de longueur de porteurs</a:t>
            </a:r>
          </a:p>
        </p:txBody>
      </p:sp>
      <p:sp>
        <p:nvSpPr>
          <p:cNvPr id="103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  <a:ln/>
        </p:spPr>
        <p:txBody>
          <a:bodyPr/>
          <a:lstStyle/>
          <a:p>
            <a:r>
              <a:rPr lang="en-US"/>
              <a:t>Préparation du câble - Porteurs</a:t>
            </a:r>
          </a:p>
        </p:txBody>
      </p:sp>
      <p:sp>
        <p:nvSpPr>
          <p:cNvPr id="1039364" name="Rectangle 4"/>
          <p:cNvSpPr>
            <a:spLocks noChangeArrowheads="1"/>
          </p:cNvSpPr>
          <p:nvPr/>
        </p:nvSpPr>
        <p:spPr bwMode="auto">
          <a:xfrm>
            <a:off x="539750" y="3681661"/>
            <a:ext cx="7416800" cy="104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9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Conserver 10mm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d’armature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métallique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l’option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“kit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la masse” 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utilisée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539750" y="1836229"/>
            <a:ext cx="8245475" cy="1628775"/>
            <a:chOff x="340" y="1066"/>
            <a:chExt cx="5194" cy="1026"/>
          </a:xfrm>
        </p:grpSpPr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340" y="1066"/>
              <a:ext cx="1556" cy="934"/>
              <a:chOff x="340" y="1570"/>
              <a:chExt cx="1556" cy="934"/>
            </a:xfrm>
          </p:grpSpPr>
          <p:pic>
            <p:nvPicPr>
              <p:cNvPr id="1039366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0" y="1570"/>
                <a:ext cx="1495" cy="934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989" y="1616"/>
                <a:ext cx="907" cy="657"/>
                <a:chOff x="989" y="1616"/>
                <a:chExt cx="907" cy="657"/>
              </a:xfrm>
            </p:grpSpPr>
            <p:sp>
              <p:nvSpPr>
                <p:cNvPr id="1039370" name="Line 10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255" y="1471"/>
                  <a:ext cx="460" cy="794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1" name="Line 1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989" y="1616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2" name="Line 12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1791" y="2092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4" name="Text Box 14"/>
                <p:cNvSpPr txBox="1">
                  <a:spLocks noChangeArrowheads="1"/>
                </p:cNvSpPr>
                <p:nvPr/>
              </p:nvSpPr>
              <p:spPr bwMode="auto">
                <a:xfrm rot="1798307">
                  <a:off x="1270" y="1706"/>
                  <a:ext cx="567" cy="231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/>
                    <a:t>90mm</a:t>
                  </a:r>
                </a:p>
              </p:txBody>
            </p:sp>
          </p:grpSp>
        </p:grpSp>
        <p:grpSp>
          <p:nvGrpSpPr>
            <p:cNvPr id="5" name="Group 34"/>
            <p:cNvGrpSpPr>
              <a:grpSpLocks/>
            </p:cNvGrpSpPr>
            <p:nvPr/>
          </p:nvGrpSpPr>
          <p:grpSpPr bwMode="auto">
            <a:xfrm>
              <a:off x="2200" y="1066"/>
              <a:ext cx="1565" cy="866"/>
              <a:chOff x="2200" y="1570"/>
              <a:chExt cx="1565" cy="866"/>
            </a:xfrm>
          </p:grpSpPr>
          <p:pic>
            <p:nvPicPr>
              <p:cNvPr id="1039367" name="Picture 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00" y="1570"/>
                <a:ext cx="1496" cy="866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6" name="Group 21"/>
              <p:cNvGrpSpPr>
                <a:grpSpLocks/>
              </p:cNvGrpSpPr>
              <p:nvPr/>
            </p:nvGrpSpPr>
            <p:grpSpPr bwMode="auto">
              <a:xfrm>
                <a:off x="2812" y="1729"/>
                <a:ext cx="953" cy="657"/>
                <a:chOff x="2812" y="1729"/>
                <a:chExt cx="953" cy="657"/>
              </a:xfrm>
            </p:grpSpPr>
            <p:sp>
              <p:nvSpPr>
                <p:cNvPr id="1039377" name="Line 17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3086" y="1576"/>
                  <a:ext cx="481" cy="83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8" name="Line 1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2812" y="1729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79" name="Line 1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660" y="2205"/>
                  <a:ext cx="105" cy="18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80" name="Text Box 20"/>
                <p:cNvSpPr txBox="1">
                  <a:spLocks noChangeArrowheads="1"/>
                </p:cNvSpPr>
                <p:nvPr/>
              </p:nvSpPr>
              <p:spPr bwMode="auto">
                <a:xfrm rot="1798307">
                  <a:off x="3093" y="1819"/>
                  <a:ext cx="567" cy="231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/>
                    <a:t>90mm</a:t>
                  </a:r>
                </a:p>
              </p:txBody>
            </p:sp>
          </p:grpSp>
        </p:grpSp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4017" y="1066"/>
              <a:ext cx="1517" cy="1026"/>
              <a:chOff x="4017" y="1570"/>
              <a:chExt cx="1517" cy="1026"/>
            </a:xfrm>
          </p:grpSpPr>
          <p:pic>
            <p:nvPicPr>
              <p:cNvPr id="1039365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017" y="1570"/>
                <a:ext cx="1496" cy="1026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  <a:effectLst/>
            </p:spPr>
          </p:pic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4584" y="1593"/>
                <a:ext cx="950" cy="748"/>
                <a:chOff x="4536" y="1593"/>
                <a:chExt cx="950" cy="748"/>
              </a:xfrm>
            </p:grpSpPr>
            <p:sp>
              <p:nvSpPr>
                <p:cNvPr id="1039388" name="Line 28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4856" y="1454"/>
                  <a:ext cx="447" cy="771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 type="triangle" w="med" len="lg"/>
                  <a:tailEnd type="triangle" w="med" len="lg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89" name="Line 2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536" y="1593"/>
                  <a:ext cx="171" cy="295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90" name="Line 30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5301" y="2024"/>
                  <a:ext cx="185" cy="317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39391" name="Text Box 31"/>
                <p:cNvSpPr txBox="1">
                  <a:spLocks noChangeArrowheads="1"/>
                </p:cNvSpPr>
                <p:nvPr/>
              </p:nvSpPr>
              <p:spPr bwMode="auto">
                <a:xfrm rot="1798307">
                  <a:off x="4876" y="1684"/>
                  <a:ext cx="567" cy="231"/>
                </a:xfrm>
                <a:prstGeom prst="rect">
                  <a:avLst/>
                </a:prstGeom>
                <a:noFill/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fr-FR"/>
                    <a:t>90mm</a:t>
                  </a:r>
                </a:p>
              </p:txBody>
            </p:sp>
          </p:grpSp>
        </p:grpSp>
      </p:grpSp>
      <p:sp>
        <p:nvSpPr>
          <p:cNvPr id="29" name="Rectangle 28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12876"/>
            <a:ext cx="6912260" cy="337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2131" name="Rectangle 3"/>
          <p:cNvSpPr>
            <a:spLocks noChangeArrowheads="1"/>
          </p:cNvSpPr>
          <p:nvPr/>
        </p:nvSpPr>
        <p:spPr bwMode="auto">
          <a:xfrm>
            <a:off x="539750" y="1160463"/>
            <a:ext cx="7416626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d’améliorer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l’étancheité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nettoyer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l’extrémité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dizaine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centimètres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72132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  <a:ln/>
        </p:spPr>
        <p:txBody>
          <a:bodyPr/>
          <a:lstStyle/>
          <a:p>
            <a:r>
              <a:rPr lang="en-US"/>
              <a:t>Dégraissage du câble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dirty="0" err="1">
                <a:solidFill>
                  <a:schemeClr val="hlink"/>
                </a:solidFill>
                <a:latin typeface="Arial Narrow" pitchFamily="34" charset="0"/>
              </a:rPr>
              <a:t>Présentation</a:t>
            </a:r>
            <a:r>
              <a:rPr lang="en-US" sz="3600" dirty="0">
                <a:solidFill>
                  <a:schemeClr val="hlink"/>
                </a:solidFill>
                <a:latin typeface="Arial Narrow" pitchFamily="34" charset="0"/>
              </a:rPr>
              <a:t> du kit ECAM 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S 4-12 </a:t>
            </a:r>
            <a:r>
              <a:rPr lang="en-US" sz="3600" dirty="0">
                <a:solidFill>
                  <a:schemeClr val="hlink"/>
                </a:solidFill>
                <a:latin typeface="Arial Narrow" pitchFamily="34" charset="0"/>
              </a:rPr>
              <a:t>Evolution</a:t>
            </a:r>
            <a:endParaRPr lang="fr-FR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652" y="2708126"/>
            <a:ext cx="6432202" cy="295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Installation du presse étoupe sur le câble</a:t>
            </a:r>
          </a:p>
        </p:txBody>
      </p:sp>
      <p:sp>
        <p:nvSpPr>
          <p:cNvPr id="17422" name="Line 10"/>
          <p:cNvSpPr>
            <a:spLocks noChangeShapeType="1"/>
          </p:cNvSpPr>
          <p:nvPr/>
        </p:nvSpPr>
        <p:spPr bwMode="auto">
          <a:xfrm rot="5400000">
            <a:off x="4303894" y="2928066"/>
            <a:ext cx="466807" cy="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7423" name="Text Box 11"/>
          <p:cNvSpPr txBox="1">
            <a:spLocks noChangeArrowheads="1"/>
          </p:cNvSpPr>
          <p:nvPr/>
        </p:nvSpPr>
        <p:spPr bwMode="auto">
          <a:xfrm>
            <a:off x="3959932" y="2134101"/>
            <a:ext cx="115303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i="1" dirty="0" err="1"/>
              <a:t>Presse</a:t>
            </a:r>
            <a:r>
              <a:rPr lang="en-US" sz="1600" b="1" i="1" dirty="0"/>
              <a:t> </a:t>
            </a:r>
            <a:r>
              <a:rPr lang="en-US" sz="1600" b="1" i="1" dirty="0" err="1"/>
              <a:t>étoupe</a:t>
            </a:r>
            <a:endParaRPr lang="fr-FR" sz="1600" b="1" i="1" dirty="0"/>
          </a:p>
        </p:txBody>
      </p:sp>
      <p:sp>
        <p:nvSpPr>
          <p:cNvPr id="17" name="Rectangle 1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39750" y="1268760"/>
            <a:ext cx="8604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Ajuster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l’extrémité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environ </a:t>
            </a:r>
            <a:r>
              <a:rPr lang="en-US" sz="2200" b="1" i="1" dirty="0" smtClean="0">
                <a:latin typeface="Arial Narrow" pitchFamily="34" charset="0"/>
              </a:rPr>
              <a:t>10 mm</a:t>
            </a:r>
            <a:r>
              <a:rPr lang="en-US" sz="2200" i="1" dirty="0" smtClean="0"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l’intérieur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étoupe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l’Ecam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cxnSp>
        <p:nvCxnSpPr>
          <p:cNvPr id="20" name="Connecteur droit 19"/>
          <p:cNvCxnSpPr/>
          <p:nvPr/>
        </p:nvCxnSpPr>
        <p:spPr bwMode="auto">
          <a:xfrm>
            <a:off x="4968044" y="4833818"/>
            <a:ext cx="0" cy="7572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 bwMode="auto">
          <a:xfrm>
            <a:off x="5760132" y="4833818"/>
            <a:ext cx="0" cy="7572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 bwMode="auto">
          <a:xfrm flipH="1">
            <a:off x="4968044" y="5553898"/>
            <a:ext cx="828092" cy="0"/>
          </a:xfrm>
          <a:prstGeom prst="line">
            <a:avLst/>
          </a:prstGeom>
          <a:ln w="28575"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4932040" y="5122053"/>
            <a:ext cx="828092" cy="54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 algn="ctr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latin typeface="Arial Narrow" pitchFamily="34" charset="0"/>
              </a:rPr>
              <a:t>10 mm</a:t>
            </a:r>
            <a:endParaRPr lang="en-US" sz="2000" b="1" i="1" dirty="0">
              <a:latin typeface="Arial Narrow" pitchFamily="34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rot="16200000">
            <a:off x="5095078" y="5858251"/>
            <a:ext cx="466807" cy="79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6236" y="3680384"/>
            <a:ext cx="2447764" cy="237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236" y="980728"/>
            <a:ext cx="2447764" cy="257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410" name="Rectangle 2"/>
          <p:cNvSpPr>
            <a:spLocks noChangeArrowheads="1"/>
          </p:cNvSpPr>
          <p:nvPr/>
        </p:nvSpPr>
        <p:spPr bwMode="auto">
          <a:xfrm>
            <a:off x="503746" y="1196752"/>
            <a:ext cx="547241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central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: Passer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central d’un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côté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de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mettre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chute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l’autre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côté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d’équilibrer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surlongueur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Porteur</a:t>
            </a:r>
            <a:r>
              <a:rPr lang="en-US" dirty="0" smtClean="0"/>
              <a:t>(s)</a:t>
            </a:r>
          </a:p>
        </p:txBody>
      </p:sp>
      <p:sp>
        <p:nvSpPr>
          <p:cNvPr id="1041430" name="Rectangle 22"/>
          <p:cNvSpPr>
            <a:spLocks noChangeArrowheads="1"/>
          </p:cNvSpPr>
          <p:nvPr/>
        </p:nvSpPr>
        <p:spPr bwMode="auto">
          <a:xfrm>
            <a:off x="503746" y="4005064"/>
            <a:ext cx="561642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Porteurs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Arial Narrow" pitchFamily="34" charset="0"/>
              </a:rPr>
              <a:t>latéraux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: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Passer un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chaque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la vis.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surlongueur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rot="5400000" flipV="1">
            <a:off x="7236295" y="1736812"/>
            <a:ext cx="1" cy="4320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3" name="Line 18"/>
          <p:cNvSpPr>
            <a:spLocks noChangeShapeType="1"/>
          </p:cNvSpPr>
          <p:nvPr/>
        </p:nvSpPr>
        <p:spPr bwMode="auto">
          <a:xfrm rot="16200000">
            <a:off x="7236294" y="4652493"/>
            <a:ext cx="2" cy="4320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0" grpId="0"/>
      <p:bldP spid="1041430" grpId="0"/>
      <p:bldP spid="12" grpId="0" animBg="1"/>
      <p:bldP spid="12" grpId="1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020272" y="512676"/>
            <a:ext cx="2123728" cy="336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Renforts</a:t>
            </a:r>
            <a:r>
              <a:rPr lang="en-US" dirty="0" smtClean="0"/>
              <a:t> </a:t>
            </a:r>
            <a:r>
              <a:rPr lang="en-US" dirty="0" err="1" smtClean="0"/>
              <a:t>périphériques</a:t>
            </a:r>
            <a:endParaRPr lang="en-US" dirty="0" smtClean="0"/>
          </a:p>
        </p:txBody>
      </p:sp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503746" y="1124744"/>
            <a:ext cx="7956686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Mèches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périphériques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b="1" i="1" dirty="0" err="1">
                <a:solidFill>
                  <a:srgbClr val="4D4D4D"/>
                </a:solidFill>
                <a:latin typeface="Arial Narrow" pitchFamily="34" charset="0"/>
              </a:rPr>
              <a:t>souples</a:t>
            </a:r>
            <a:r>
              <a:rPr lang="en-US" sz="2200" b="1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: 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Torsader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tout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renforts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périphériques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Enrouler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un tour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Couper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sur-longueur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0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rot="5400000" flipH="1" flipV="1">
            <a:off x="8136396" y="980728"/>
            <a:ext cx="0" cy="50405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4287117"/>
            <a:ext cx="2484276" cy="16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08004" y="2240868"/>
            <a:ext cx="2301838" cy="192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598771" y="4293096"/>
            <a:ext cx="1953449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18"/>
          <p:cNvSpPr>
            <a:spLocks noChangeShapeType="1"/>
          </p:cNvSpPr>
          <p:nvPr/>
        </p:nvSpPr>
        <p:spPr bwMode="auto">
          <a:xfrm rot="5400000" flipH="1" flipV="1">
            <a:off x="5382090" y="5715253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e 40"/>
          <p:cNvGrpSpPr/>
          <p:nvPr/>
        </p:nvGrpSpPr>
        <p:grpSpPr>
          <a:xfrm flipH="1">
            <a:off x="5832140" y="2420888"/>
            <a:ext cx="612068" cy="1377153"/>
            <a:chOff x="5724128" y="3861048"/>
            <a:chExt cx="432048" cy="972108"/>
          </a:xfrm>
        </p:grpSpPr>
        <p:sp>
          <p:nvSpPr>
            <p:cNvPr id="23" name="Arc 22"/>
            <p:cNvSpPr/>
            <p:nvPr/>
          </p:nvSpPr>
          <p:spPr>
            <a:xfrm>
              <a:off x="5724128" y="4113076"/>
              <a:ext cx="432048" cy="432048"/>
            </a:xfrm>
            <a:prstGeom prst="arc">
              <a:avLst>
                <a:gd name="adj1" fmla="val 14325435"/>
                <a:gd name="adj2" fmla="val 10867984"/>
              </a:avLst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5" name="Connecteur droit avec flèche 24"/>
            <p:cNvCxnSpPr/>
            <p:nvPr/>
          </p:nvCxnSpPr>
          <p:spPr>
            <a:xfrm flipV="1">
              <a:off x="5724128" y="3861048"/>
              <a:ext cx="0" cy="468052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>
              <a:stCxn id="23" idx="0"/>
            </p:cNvCxnSpPr>
            <p:nvPr/>
          </p:nvCxnSpPr>
          <p:spPr>
            <a:xfrm flipH="1">
              <a:off x="5796136" y="4144404"/>
              <a:ext cx="31972" cy="40680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5796136" y="4185084"/>
              <a:ext cx="0" cy="648072"/>
            </a:xfrm>
            <a:prstGeom prst="line">
              <a:avLst/>
            </a:prstGeom>
            <a:ln w="28575">
              <a:solidFill>
                <a:srgbClr val="FFC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Line 18"/>
          <p:cNvSpPr>
            <a:spLocks noChangeShapeType="1"/>
          </p:cNvSpPr>
          <p:nvPr/>
        </p:nvSpPr>
        <p:spPr bwMode="auto">
          <a:xfrm rot="5400000" flipH="1" flipV="1">
            <a:off x="6714239" y="6003285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647564" y="4293096"/>
            <a:ext cx="3491880" cy="172819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 anchor="ctr" anchorCtr="1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b="1" i="1" dirty="0" err="1" smtClean="0">
                <a:solidFill>
                  <a:srgbClr val="4D4D4D"/>
                </a:solidFill>
                <a:latin typeface="Arial Narrow" pitchFamily="34" charset="0"/>
              </a:rPr>
              <a:t>Recommandation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: 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Si le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possède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grande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quantité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renforts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n’utiliser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qu’une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renforts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afin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de ne pas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encombrer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la zone de passage des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16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9772" y="3789040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7" presetClass="emph" presetSubtype="1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cw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9933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29" grpId="0" uiExpand="1" build="p"/>
      <p:bldP spid="14" grpId="0" uiExpand="1" animBg="1"/>
      <p:bldP spid="14" grpId="1" uiExpand="1" animBg="1"/>
      <p:bldP spid="14" grpId="2" uiExpand="1" animBg="1"/>
      <p:bldP spid="15" grpId="0" uiExpand="1" animBg="1"/>
      <p:bldP spid="15" grpId="1" uiExpand="1" animBg="1"/>
      <p:bldP spid="15" grpId="2" animBg="1"/>
      <p:bldP spid="16" grpId="0" animBg="1"/>
      <p:bldP spid="16" grpId="1" animBg="1"/>
      <p:bldP spid="16" grpId="2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2" y="4473116"/>
            <a:ext cx="38290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19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495800"/>
            <a:ext cx="20081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17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922338"/>
            <a:ext cx="2435225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0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0809" y="4487863"/>
            <a:ext cx="15382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06" name="Rectangle 6"/>
          <p:cNvSpPr>
            <a:spLocks noChangeArrowheads="1"/>
          </p:cNvSpPr>
          <p:nvPr/>
        </p:nvSpPr>
        <p:spPr bwMode="auto">
          <a:xfrm>
            <a:off x="503548" y="1016001"/>
            <a:ext cx="5940425" cy="284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garniture (déjà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)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butée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corps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6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butée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l’écrou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contre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le corps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 Si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n’est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pas possible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manuellement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utiliser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clé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plate de 19 mm pour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maintenir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corps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Assemblage du presse étoupe</a:t>
            </a:r>
          </a:p>
        </p:txBody>
      </p:sp>
      <p:sp>
        <p:nvSpPr>
          <p:cNvPr id="1075208" name="Line 8"/>
          <p:cNvSpPr>
            <a:spLocks noChangeShapeType="1"/>
          </p:cNvSpPr>
          <p:nvPr/>
        </p:nvSpPr>
        <p:spPr bwMode="auto">
          <a:xfrm rot="10800000" flipH="1" flipV="1">
            <a:off x="6948264" y="1844824"/>
            <a:ext cx="4683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075209" name="Line 9"/>
          <p:cNvSpPr>
            <a:spLocks noChangeShapeType="1"/>
          </p:cNvSpPr>
          <p:nvPr/>
        </p:nvSpPr>
        <p:spPr bwMode="auto">
          <a:xfrm rot="5400000" flipH="1" flipV="1">
            <a:off x="2429669" y="6125369"/>
            <a:ext cx="4683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 rot="10800000" flipH="1">
            <a:off x="7775711" y="5085184"/>
            <a:ext cx="360363" cy="323850"/>
            <a:chOff x="4422" y="3339"/>
            <a:chExt cx="295" cy="204"/>
          </a:xfrm>
        </p:grpSpPr>
        <p:sp>
          <p:nvSpPr>
            <p:cNvPr id="19472" name="Line 11"/>
            <p:cNvSpPr>
              <a:spLocks noChangeShapeType="1"/>
            </p:cNvSpPr>
            <p:nvPr/>
          </p:nvSpPr>
          <p:spPr bwMode="auto">
            <a:xfrm flipH="1" flipV="1">
              <a:off x="4422" y="3339"/>
              <a:ext cx="29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73" name="Line 12"/>
            <p:cNvSpPr>
              <a:spLocks noChangeShapeType="1"/>
            </p:cNvSpPr>
            <p:nvPr/>
          </p:nvSpPr>
          <p:spPr bwMode="auto">
            <a:xfrm flipH="1" flipV="1">
              <a:off x="4422" y="3543"/>
              <a:ext cx="29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 rot="10800000" flipH="1">
            <a:off x="5507136" y="5172075"/>
            <a:ext cx="360363" cy="215900"/>
            <a:chOff x="4422" y="3339"/>
            <a:chExt cx="295" cy="204"/>
          </a:xfrm>
        </p:grpSpPr>
        <p:sp>
          <p:nvSpPr>
            <p:cNvPr id="19470" name="Line 14"/>
            <p:cNvSpPr>
              <a:spLocks noChangeShapeType="1"/>
            </p:cNvSpPr>
            <p:nvPr/>
          </p:nvSpPr>
          <p:spPr bwMode="auto">
            <a:xfrm flipH="1" flipV="1">
              <a:off x="4422" y="3339"/>
              <a:ext cx="29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471" name="Line 15"/>
            <p:cNvSpPr>
              <a:spLocks noChangeShapeType="1"/>
            </p:cNvSpPr>
            <p:nvPr/>
          </p:nvSpPr>
          <p:spPr bwMode="auto">
            <a:xfrm flipH="1" flipV="1">
              <a:off x="4422" y="3543"/>
              <a:ext cx="29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075221" name="Text Box 21"/>
          <p:cNvSpPr txBox="1">
            <a:spLocks noChangeArrowheads="1"/>
          </p:cNvSpPr>
          <p:nvPr/>
        </p:nvSpPr>
        <p:spPr bwMode="auto">
          <a:xfrm>
            <a:off x="179512" y="6311900"/>
            <a:ext cx="5005387" cy="215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i="1" dirty="0">
                <a:solidFill>
                  <a:srgbClr val="4D4D4D"/>
                </a:solidFill>
              </a:rPr>
              <a:t>Contact entre </a:t>
            </a:r>
            <a:r>
              <a:rPr lang="en-US" sz="1400" b="1" i="1" dirty="0" err="1">
                <a:solidFill>
                  <a:srgbClr val="4D4D4D"/>
                </a:solidFill>
              </a:rPr>
              <a:t>écrou</a:t>
            </a:r>
            <a:r>
              <a:rPr lang="en-US" sz="1400" b="1" i="1" dirty="0">
                <a:solidFill>
                  <a:srgbClr val="4D4D4D"/>
                </a:solidFill>
              </a:rPr>
              <a:t> et </a:t>
            </a:r>
            <a:r>
              <a:rPr lang="en-US" sz="1400" b="1" i="1" dirty="0" err="1">
                <a:solidFill>
                  <a:srgbClr val="4D4D4D"/>
                </a:solidFill>
              </a:rPr>
              <a:t>presse</a:t>
            </a:r>
            <a:r>
              <a:rPr lang="en-US" sz="1400" b="1" i="1" dirty="0">
                <a:solidFill>
                  <a:srgbClr val="4D4D4D"/>
                </a:solidFill>
              </a:rPr>
              <a:t> </a:t>
            </a:r>
            <a:r>
              <a:rPr lang="en-US" sz="1400" b="1" i="1" dirty="0" err="1" smtClean="0">
                <a:solidFill>
                  <a:srgbClr val="4D4D4D"/>
                </a:solidFill>
              </a:rPr>
              <a:t>étoupe</a:t>
            </a:r>
            <a:endParaRPr lang="fr-FR" sz="1400" b="1" i="1" dirty="0">
              <a:solidFill>
                <a:srgbClr val="4D4D4D"/>
              </a:solidFill>
            </a:endParaRPr>
          </a:p>
        </p:txBody>
      </p:sp>
      <p:sp>
        <p:nvSpPr>
          <p:cNvPr id="19" name="Rectangle 18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6196" y="1016732"/>
            <a:ext cx="864096" cy="465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5796136" y="3789040"/>
            <a:ext cx="2808312" cy="39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(sans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écraser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cloisons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503548" y="3789040"/>
            <a:ext cx="6372708" cy="39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(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Hexalobulaire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20) de brides 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butée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107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107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06" grpId="0" uiExpand="1" build="p"/>
      <p:bldP spid="1075208" grpId="0" animBg="1"/>
      <p:bldP spid="1075208" grpId="1" animBg="1"/>
      <p:bldP spid="1075209" grpId="0" animBg="1"/>
      <p:bldP spid="1075209" grpId="1" animBg="1"/>
      <p:bldP spid="1075209" grpId="2" animBg="1"/>
      <p:bldP spid="1075221" grpId="0" animBg="1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523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13" y="4248360"/>
            <a:ext cx="3422650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5522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600" y="4248360"/>
            <a:ext cx="33147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5506" name="Rectangle 2"/>
          <p:cNvSpPr>
            <a:spLocks noChangeArrowheads="1"/>
          </p:cNvSpPr>
          <p:nvPr/>
        </p:nvSpPr>
        <p:spPr bwMode="auto">
          <a:xfrm>
            <a:off x="539750" y="1016732"/>
            <a:ext cx="7596188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Vérifier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propreté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logement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Introduire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puis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introduire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l’ajustant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forme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hexagonale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jusqu’a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faire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dépasser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 Le joint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torique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assurant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par rapport au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alors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place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sa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joint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Verrouiller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avec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fourchette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432023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Mise</a:t>
            </a:r>
            <a:r>
              <a:rPr lang="en-US" dirty="0" smtClean="0"/>
              <a:t> en place de </a:t>
            </a:r>
            <a:r>
              <a:rPr lang="en-US" dirty="0" err="1" smtClean="0"/>
              <a:t>l’entrée</a:t>
            </a:r>
            <a:r>
              <a:rPr lang="en-US" dirty="0" smtClean="0"/>
              <a:t> ECAM </a:t>
            </a:r>
            <a:r>
              <a:rPr lang="en-US" dirty="0" err="1" smtClean="0"/>
              <a:t>dans</a:t>
            </a:r>
            <a:r>
              <a:rPr lang="en-US" dirty="0" smtClean="0"/>
              <a:t> le </a:t>
            </a:r>
            <a:r>
              <a:rPr lang="en-US" dirty="0" err="1" smtClean="0"/>
              <a:t>boitier</a:t>
            </a:r>
            <a:endParaRPr lang="en-US" dirty="0" smtClean="0"/>
          </a:p>
        </p:txBody>
      </p:sp>
      <p:sp>
        <p:nvSpPr>
          <p:cNvPr id="1045518" name="Line 14"/>
          <p:cNvSpPr>
            <a:spLocks noChangeShapeType="1"/>
          </p:cNvSpPr>
          <p:nvPr/>
        </p:nvSpPr>
        <p:spPr bwMode="auto">
          <a:xfrm rot="16200000" flipV="1">
            <a:off x="2322190" y="5860033"/>
            <a:ext cx="360362" cy="250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033349"/>
            <a:ext cx="972108" cy="523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14"/>
          <p:cNvSpPr>
            <a:spLocks noChangeShapeType="1"/>
          </p:cNvSpPr>
          <p:nvPr/>
        </p:nvSpPr>
        <p:spPr bwMode="auto">
          <a:xfrm rot="16200000" flipH="1" flipV="1">
            <a:off x="5508104" y="4941168"/>
            <a:ext cx="43204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rot="16200000">
            <a:off x="2232181" y="5300767"/>
            <a:ext cx="252350" cy="39724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411760" y="6021288"/>
            <a:ext cx="93610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400" b="1" i="1" dirty="0" smtClean="0">
                <a:solidFill>
                  <a:srgbClr val="4D4D4D"/>
                </a:solidFill>
              </a:rPr>
              <a:t>Joint torique</a:t>
            </a:r>
            <a:endParaRPr lang="fr-FR" sz="1400" b="1" i="1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06" grpId="0" uiExpand="1" build="p"/>
      <p:bldP spid="1045518" grpId="0" animBg="1"/>
      <p:bldP spid="1045518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/>
      <p:bldP spid="1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  <a:ln/>
        </p:spPr>
        <p:txBody>
          <a:bodyPr/>
          <a:lstStyle/>
          <a:p>
            <a:r>
              <a:rPr lang="en-US" dirty="0" smtClean="0"/>
              <a:t>Comment tester les PEO ?</a:t>
            </a:r>
            <a:endParaRPr lang="en-US" dirty="0"/>
          </a:p>
        </p:txBody>
      </p:sp>
      <p:sp>
        <p:nvSpPr>
          <p:cNvPr id="1074186" name="Rectangle 10"/>
          <p:cNvSpPr>
            <a:spLocks noChangeArrowheads="1"/>
          </p:cNvSpPr>
          <p:nvPr/>
        </p:nvSpPr>
        <p:spPr bwMode="auto">
          <a:xfrm>
            <a:off x="539750" y="1125042"/>
            <a:ext cx="8424738" cy="49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Les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boitiers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sont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IP 68, à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chaque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mise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en place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d’une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entrée de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dans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une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BPEO,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il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est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important de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procéder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à un test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d’étancheité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pour qualifier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l’entrée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qui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vient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d’être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ajoutée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Procédure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:</a:t>
            </a:r>
            <a:r>
              <a:rPr lang="en-US" sz="2200" b="1" i="1" dirty="0">
                <a:solidFill>
                  <a:srgbClr val="4D4D4D"/>
                </a:solidFill>
                <a:latin typeface="+mn-lt"/>
              </a:rPr>
              <a:t>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Vérifier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que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rien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ne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gène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fermeture</a:t>
            </a:r>
            <a:endParaRPr lang="en-US" sz="2200" b="1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Vérifier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propreté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du joint et de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portée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du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couvercle</a:t>
            </a:r>
            <a:endParaRPr lang="en-US" sz="2200" b="1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Fermer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BPEO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Tester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sous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pression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REGUL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  <a:cs typeface="Arial"/>
              </a:rPr>
              <a:t>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E 400mb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Proscrire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l’emploi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de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bouteille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d’hélium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dont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pression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n’est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pas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régulée</a:t>
            </a: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581128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5768" y="3465004"/>
            <a:ext cx="2088232" cy="203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570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5571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fr-FR" sz="3600">
                <a:solidFill>
                  <a:schemeClr val="hlink"/>
                </a:solidFill>
                <a:latin typeface="Arial Narrow" pitchFamily="34" charset="0"/>
              </a:rPr>
              <a:t>Questions fréquentes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633" name="Text Box 17"/>
          <p:cNvSpPr txBox="1">
            <a:spLocks noChangeArrowheads="1"/>
          </p:cNvSpPr>
          <p:nvPr/>
        </p:nvSpPr>
        <p:spPr bwMode="auto">
          <a:xfrm>
            <a:off x="4427538" y="1052513"/>
            <a:ext cx="4500562" cy="7921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ECAM est un concept d’entrée mécanique sans outillage spécifique ni source d’énergie.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Entrée Câble Amarrage Mécanique</a:t>
            </a:r>
          </a:p>
        </p:txBody>
      </p:sp>
      <p:sp>
        <p:nvSpPr>
          <p:cNvPr id="1007634" name="Text Box 18"/>
          <p:cNvSpPr txBox="1">
            <a:spLocks noChangeArrowheads="1"/>
          </p:cNvSpPr>
          <p:nvPr/>
        </p:nvSpPr>
        <p:spPr bwMode="auto">
          <a:xfrm>
            <a:off x="468313" y="1052513"/>
            <a:ext cx="3960812" cy="79216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Que veut dire ECAM?</a:t>
            </a:r>
          </a:p>
        </p:txBody>
      </p:sp>
      <p:sp>
        <p:nvSpPr>
          <p:cNvPr id="1007635" name="Text Box 19"/>
          <p:cNvSpPr txBox="1">
            <a:spLocks noChangeArrowheads="1"/>
          </p:cNvSpPr>
          <p:nvPr/>
        </p:nvSpPr>
        <p:spPr bwMode="auto">
          <a:xfrm>
            <a:off x="4427538" y="5517604"/>
            <a:ext cx="4500562" cy="647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OUI, durant la vie de la boite on peut ressortir l’entrée ECAM de son logement  pour un changement de câble par exemple</a:t>
            </a:r>
          </a:p>
        </p:txBody>
      </p:sp>
      <p:sp>
        <p:nvSpPr>
          <p:cNvPr id="1007636" name="Text Box 20"/>
          <p:cNvSpPr txBox="1">
            <a:spLocks noChangeArrowheads="1"/>
          </p:cNvSpPr>
          <p:nvPr/>
        </p:nvSpPr>
        <p:spPr bwMode="auto">
          <a:xfrm>
            <a:off x="468313" y="5517604"/>
            <a:ext cx="3960812" cy="647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Une fois mise en place, peut on ressortir l’entrée ECAM de la boite?</a:t>
            </a:r>
          </a:p>
        </p:txBody>
      </p:sp>
      <p:sp>
        <p:nvSpPr>
          <p:cNvPr id="1007618" name="Text Box 2"/>
          <p:cNvSpPr txBox="1">
            <a:spLocks noChangeArrowheads="1"/>
          </p:cNvSpPr>
          <p:nvPr/>
        </p:nvSpPr>
        <p:spPr bwMode="auto">
          <a:xfrm>
            <a:off x="4427538" y="1846263"/>
            <a:ext cx="4500562" cy="790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OUI c’est très important de suivre les recommandations du gabarit autocollant afin d’optimiser le serrage, sinon le câble risque d’être écrasé ou de ne pas être maintenu</a:t>
            </a:r>
          </a:p>
        </p:txBody>
      </p:sp>
      <p:sp>
        <p:nvSpPr>
          <p:cNvPr id="1007619" name="Text Box 3"/>
          <p:cNvSpPr txBox="1">
            <a:spLocks noChangeArrowheads="1"/>
          </p:cNvSpPr>
          <p:nvPr/>
        </p:nvSpPr>
        <p:spPr bwMode="auto">
          <a:xfrm>
            <a:off x="468313" y="1844675"/>
            <a:ext cx="3960812" cy="792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Est ce important de retirer ou de laisser les cloisons sur les brides?</a:t>
            </a:r>
          </a:p>
        </p:txBody>
      </p:sp>
      <p:sp>
        <p:nvSpPr>
          <p:cNvPr id="1007620" name="Text Box 4"/>
          <p:cNvSpPr txBox="1">
            <a:spLocks noChangeArrowheads="1"/>
          </p:cNvSpPr>
          <p:nvPr/>
        </p:nvSpPr>
        <p:spPr bwMode="auto">
          <a:xfrm>
            <a:off x="4427538" y="2636838"/>
            <a:ext cx="4500562" cy="755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NON c’est très important de suivre les recommandations du gabarit autocollant afin d’optimiser le serrage, sinon le câble risque d’être écrasé ou de ne pas être maintenu</a:t>
            </a:r>
          </a:p>
        </p:txBody>
      </p:sp>
      <p:sp>
        <p:nvSpPr>
          <p:cNvPr id="1007621" name="Text Box 5"/>
          <p:cNvSpPr txBox="1">
            <a:spLocks noChangeArrowheads="1"/>
          </p:cNvSpPr>
          <p:nvPr/>
        </p:nvSpPr>
        <p:spPr bwMode="auto">
          <a:xfrm>
            <a:off x="468313" y="2636838"/>
            <a:ext cx="3960812" cy="755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Peut on prendre n’importe quelle bride numérotée?</a:t>
            </a:r>
          </a:p>
        </p:txBody>
      </p:sp>
      <p:sp>
        <p:nvSpPr>
          <p:cNvPr id="1007622" name="Text Box 6"/>
          <p:cNvSpPr txBox="1">
            <a:spLocks noChangeArrowheads="1"/>
          </p:cNvSpPr>
          <p:nvPr/>
        </p:nvSpPr>
        <p:spPr bwMode="auto">
          <a:xfrm>
            <a:off x="4427538" y="3392488"/>
            <a:ext cx="4500562" cy="61257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>
                <a:latin typeface="Arial Narrow" pitchFamily="34" charset="0"/>
              </a:rPr>
              <a:t>La garniture procure l’étanchéité câble/presse étoupe et le joint torique assure l’étanchéité ECAM/boitier. IP68</a:t>
            </a:r>
          </a:p>
        </p:txBody>
      </p:sp>
      <p:sp>
        <p:nvSpPr>
          <p:cNvPr id="1007623" name="Text Box 7"/>
          <p:cNvSpPr txBox="1">
            <a:spLocks noChangeArrowheads="1"/>
          </p:cNvSpPr>
          <p:nvPr/>
        </p:nvSpPr>
        <p:spPr bwMode="auto">
          <a:xfrm>
            <a:off x="468313" y="3392488"/>
            <a:ext cx="3960812" cy="612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Comment l’entrée ECAM est elle étanche?</a:t>
            </a:r>
          </a:p>
        </p:txBody>
      </p:sp>
      <p:sp>
        <p:nvSpPr>
          <p:cNvPr id="1007625" name="Text Box 9"/>
          <p:cNvSpPr txBox="1">
            <a:spLocks noChangeArrowheads="1"/>
          </p:cNvSpPr>
          <p:nvPr/>
        </p:nvSpPr>
        <p:spPr bwMode="auto">
          <a:xfrm>
            <a:off x="468313" y="4005262"/>
            <a:ext cx="3960812" cy="8638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solidFill>
                  <a:srgbClr val="0066CC"/>
                </a:solidFill>
                <a:latin typeface="Arial Narrow" pitchFamily="34" charset="0"/>
              </a:rPr>
              <a:t>Comment est assurée la rétention du câble?</a:t>
            </a:r>
          </a:p>
        </p:txBody>
      </p:sp>
      <p:sp>
        <p:nvSpPr>
          <p:cNvPr id="1007626" name="Text Box 10"/>
          <p:cNvSpPr txBox="1">
            <a:spLocks noChangeArrowheads="1"/>
          </p:cNvSpPr>
          <p:nvPr/>
        </p:nvSpPr>
        <p:spPr bwMode="auto">
          <a:xfrm>
            <a:off x="4427538" y="4869904"/>
            <a:ext cx="4500562" cy="647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>
                <a:latin typeface="Arial Narrow" pitchFamily="34" charset="0"/>
              </a:rPr>
              <a:t>Tout simplement pour éviter que cet autocollant ne gène en se retrouvant dans la zone d’étanchéité de l’entrée ECAM</a:t>
            </a:r>
          </a:p>
        </p:txBody>
      </p:sp>
      <p:sp>
        <p:nvSpPr>
          <p:cNvPr id="1007627" name="Text Box 11"/>
          <p:cNvSpPr txBox="1">
            <a:spLocks noChangeArrowheads="1"/>
          </p:cNvSpPr>
          <p:nvPr/>
        </p:nvSpPr>
        <p:spPr bwMode="auto">
          <a:xfrm>
            <a:off x="468313" y="4869904"/>
            <a:ext cx="3960812" cy="6477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>
                <a:latin typeface="Arial Narrow" pitchFamily="34" charset="0"/>
              </a:rPr>
              <a:t>Pourquoi coller le gabarit autocollant à 2 m de la fin du câble? </a:t>
            </a:r>
          </a:p>
        </p:txBody>
      </p:sp>
      <p:grpSp>
        <p:nvGrpSpPr>
          <p:cNvPr id="22546" name="Group 13"/>
          <p:cNvGrpSpPr>
            <a:grpSpLocks/>
          </p:cNvGrpSpPr>
          <p:nvPr/>
        </p:nvGrpSpPr>
        <p:grpSpPr bwMode="auto">
          <a:xfrm>
            <a:off x="466725" y="765175"/>
            <a:ext cx="8461375" cy="288925"/>
            <a:chOff x="294" y="527"/>
            <a:chExt cx="5330" cy="182"/>
          </a:xfrm>
        </p:grpSpPr>
        <p:sp>
          <p:nvSpPr>
            <p:cNvPr id="22548" name="Text Box 14"/>
            <p:cNvSpPr txBox="1">
              <a:spLocks noChangeArrowheads="1"/>
            </p:cNvSpPr>
            <p:nvPr/>
          </p:nvSpPr>
          <p:spPr bwMode="auto">
            <a:xfrm>
              <a:off x="2789" y="527"/>
              <a:ext cx="2835" cy="1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b="1">
                  <a:latin typeface="Arial Narrow" pitchFamily="34" charset="0"/>
                </a:rPr>
                <a:t>REPONSES</a:t>
              </a:r>
            </a:p>
          </p:txBody>
        </p:sp>
        <p:sp>
          <p:nvSpPr>
            <p:cNvPr id="22549" name="Text Box 15"/>
            <p:cNvSpPr txBox="1">
              <a:spLocks noChangeArrowheads="1"/>
            </p:cNvSpPr>
            <p:nvPr/>
          </p:nvSpPr>
          <p:spPr bwMode="auto">
            <a:xfrm>
              <a:off x="294" y="527"/>
              <a:ext cx="2495" cy="1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b="1">
                  <a:latin typeface="Arial Narrow" pitchFamily="34" charset="0"/>
                </a:rPr>
                <a:t>QUESTIONS</a:t>
              </a:r>
            </a:p>
          </p:txBody>
        </p:sp>
      </p:grpSp>
      <p:sp>
        <p:nvSpPr>
          <p:cNvPr id="22547" name="Rectangle 16"/>
          <p:cNvSpPr>
            <a:spLocks noChangeArrowheads="1"/>
          </p:cNvSpPr>
          <p:nvPr/>
        </p:nvSpPr>
        <p:spPr bwMode="auto">
          <a:xfrm>
            <a:off x="468313" y="765174"/>
            <a:ext cx="8459788" cy="54001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Rectangle 22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4427984" y="4005064"/>
            <a:ext cx="4500562" cy="86409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solidFill>
                  <a:srgbClr val="0066CC"/>
                </a:solidFill>
                <a:latin typeface="Arial Narrow" pitchFamily="34" charset="0"/>
              </a:rPr>
              <a:t>Avec les brides et la </a:t>
            </a: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plaquette de serrage </a:t>
            </a:r>
            <a:r>
              <a:rPr lang="fr-FR" sz="1400" b="1" dirty="0" smtClean="0">
                <a:solidFill>
                  <a:srgbClr val="0066CC"/>
                </a:solidFill>
                <a:latin typeface="Arial Narrow" pitchFamily="34" charset="0"/>
              </a:rPr>
              <a:t>qui assure </a:t>
            </a: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le maintien du câble en bloquant les porteurs, </a:t>
            </a:r>
            <a:r>
              <a:rPr lang="fr-FR" sz="1400" b="1" dirty="0" smtClean="0">
                <a:solidFill>
                  <a:srgbClr val="0066CC"/>
                </a:solidFill>
                <a:latin typeface="Arial Narrow" pitchFamily="34" charset="0"/>
              </a:rPr>
              <a:t>la </a:t>
            </a:r>
            <a:r>
              <a:rPr lang="fr-FR" sz="1400" b="1" dirty="0">
                <a:solidFill>
                  <a:srgbClr val="0066CC"/>
                </a:solidFill>
                <a:latin typeface="Arial Narrow" pitchFamily="34" charset="0"/>
              </a:rPr>
              <a:t>fourchette de verrouillage assure le maintien de l’ensemble par rapport au boitier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7633" grpId="0" animBg="1"/>
      <p:bldP spid="1007634" grpId="0" animBg="1"/>
      <p:bldP spid="1007635" grpId="0" animBg="1"/>
      <p:bldP spid="1007636" grpId="0" animBg="1"/>
      <p:bldP spid="1007618" grpId="0" animBg="1"/>
      <p:bldP spid="1007619" grpId="0" animBg="1"/>
      <p:bldP spid="1007620" grpId="0" animBg="1"/>
      <p:bldP spid="1007621" grpId="0" animBg="1"/>
      <p:bldP spid="1007622" grpId="0" animBg="1"/>
      <p:bldP spid="1007623" grpId="0" animBg="1"/>
      <p:bldP spid="1007625" grpId="0" animBg="1"/>
      <p:bldP spid="1007626" grpId="0" animBg="1"/>
      <p:bldP spid="1007627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912387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FIN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Présentation de l’ECAM Evolution</a:t>
            </a:r>
          </a:p>
        </p:txBody>
      </p:sp>
      <p:sp>
        <p:nvSpPr>
          <p:cNvPr id="1067011" name="Rectangle 3"/>
          <p:cNvSpPr>
            <a:spLocks noChangeArrowheads="1"/>
          </p:cNvSpPr>
          <p:nvPr/>
        </p:nvSpPr>
        <p:spPr bwMode="auto">
          <a:xfrm>
            <a:off x="539750" y="1052513"/>
            <a:ext cx="8388350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un concept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entièrement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mécanique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oeuvre sans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outillage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spécifique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source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d’énergie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mise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 oeuvre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l’extérieur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évitant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ainsi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travailler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proximité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déjà en service.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conception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assure un maximum de protection en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cas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contrainte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L’ancrage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gaine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et les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porteurs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entre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et le kit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par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garniture.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entre le kit et la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réalisée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par joint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torique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maintien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kit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boitier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se fait avec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fourchette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d’arrêt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ECAM S4-12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permet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d’installer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Ø4mm à Ø12mm.</a:t>
            </a: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011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187"/>
          </a:xfrm>
          <a:noFill/>
        </p:spPr>
        <p:txBody>
          <a:bodyPr/>
          <a:lstStyle/>
          <a:p>
            <a:pPr eaLnBrk="1" hangingPunct="1"/>
            <a:r>
              <a:rPr lang="en-US" dirty="0" err="1" smtClean="0"/>
              <a:t>Outillage</a:t>
            </a:r>
            <a:r>
              <a:rPr lang="en-US" dirty="0" smtClean="0"/>
              <a:t> </a:t>
            </a:r>
            <a:r>
              <a:rPr lang="en-US" dirty="0" err="1" smtClean="0"/>
              <a:t>nécessaire</a:t>
            </a:r>
            <a:endParaRPr lang="en-US" dirty="0" smtClean="0"/>
          </a:p>
        </p:txBody>
      </p:sp>
      <p:sp>
        <p:nvSpPr>
          <p:cNvPr id="1067011" name="Rectangle 3"/>
          <p:cNvSpPr>
            <a:spLocks noChangeArrowheads="1"/>
          </p:cNvSpPr>
          <p:nvPr/>
        </p:nvSpPr>
        <p:spPr bwMode="auto">
          <a:xfrm>
            <a:off x="539552" y="1052513"/>
            <a:ext cx="4572310" cy="162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Outillages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standard pour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dénudage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câble</a:t>
            </a:r>
            <a:endParaRPr lang="en-US" sz="2200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Tournevis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PLAT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Tournevis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Hexalobulaire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20</a:t>
            </a:r>
            <a:endParaRPr lang="en-US" sz="2200" i="1" dirty="0">
              <a:solidFill>
                <a:srgbClr val="4D4D4D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988" y="1592796"/>
            <a:ext cx="4680012" cy="455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9552" y="3284984"/>
            <a:ext cx="374441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-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Dispositif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contrôle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+mn-lt"/>
              </a:rPr>
              <a:t>d’étancheité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 à 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PRESSION REGUL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  <a:cs typeface="Arial"/>
              </a:rPr>
              <a:t>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</a:t>
            </a:r>
            <a:r>
              <a:rPr lang="en-US" sz="2200" i="1" dirty="0" smtClean="0">
                <a:solidFill>
                  <a:srgbClr val="4D4D4D"/>
                </a:solidFill>
                <a:latin typeface="+mn-lt"/>
              </a:rPr>
              <a:t>(400mb maximum)</a:t>
            </a:r>
            <a:endParaRPr lang="en-US" sz="2200" i="1" dirty="0">
              <a:solidFill>
                <a:srgbClr val="4D4D4D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3828" y="4113076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3868" y="1664804"/>
            <a:ext cx="5760132" cy="370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Présentation du kit</a:t>
            </a:r>
          </a:p>
        </p:txBody>
      </p:sp>
      <p:sp>
        <p:nvSpPr>
          <p:cNvPr id="1026053" name="Rectangle 5"/>
          <p:cNvSpPr>
            <a:spLocks noChangeArrowheads="1"/>
          </p:cNvSpPr>
          <p:nvPr/>
        </p:nvSpPr>
        <p:spPr bwMode="auto">
          <a:xfrm>
            <a:off x="539750" y="1736377"/>
            <a:ext cx="2844118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A- 1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Gabarit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autocollant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B- 1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plaquette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+ 1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vis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C- 1 Corps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D- 1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Fourchette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verrouillage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E- 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3 Garnitures</a:t>
            </a:r>
            <a:endParaRPr lang="en-US" i="1" dirty="0">
              <a:solidFill>
                <a:srgbClr val="FF0000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F- 1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Ecrou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presse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étoupe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G- 2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Jeux</a:t>
            </a: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de brides </a:t>
            </a:r>
            <a:r>
              <a:rPr lang="en-US" i="1" dirty="0" err="1">
                <a:solidFill>
                  <a:srgbClr val="4D4D4D"/>
                </a:solidFill>
                <a:latin typeface="Arial Narrow" pitchFamily="34" charset="0"/>
              </a:rPr>
              <a:t>numérotées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H- 2 Vis pour brides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>
                <a:solidFill>
                  <a:srgbClr val="4D4D4D"/>
                </a:solidFill>
                <a:latin typeface="Arial Narrow" pitchFamily="34" charset="0"/>
              </a:rPr>
              <a:t>    1 notice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995738" y="4530377"/>
            <a:ext cx="325437" cy="360363"/>
            <a:chOff x="2993" y="3634"/>
            <a:chExt cx="205" cy="227"/>
          </a:xfrm>
        </p:grpSpPr>
        <p:sp>
          <p:nvSpPr>
            <p:cNvPr id="6172" name="Oval 7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73" name="Text Box 6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8207002" y="4725144"/>
            <a:ext cx="325438" cy="360362"/>
            <a:chOff x="2993" y="3634"/>
            <a:chExt cx="205" cy="227"/>
          </a:xfrm>
        </p:grpSpPr>
        <p:sp>
          <p:nvSpPr>
            <p:cNvPr id="6170" name="Oval 10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71" name="Text Box 11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B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416800" y="3919190"/>
            <a:ext cx="325438" cy="360362"/>
            <a:chOff x="2993" y="3634"/>
            <a:chExt cx="205" cy="227"/>
          </a:xfrm>
        </p:grpSpPr>
        <p:sp>
          <p:nvSpPr>
            <p:cNvPr id="6168" name="Oval 13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9" name="Text Box 14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C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8207002" y="2636589"/>
            <a:ext cx="325437" cy="360363"/>
            <a:chOff x="2993" y="3634"/>
            <a:chExt cx="205" cy="227"/>
          </a:xfrm>
        </p:grpSpPr>
        <p:sp>
          <p:nvSpPr>
            <p:cNvPr id="6166" name="Oval 16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7" name="Text Box 17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D</a:t>
              </a: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6229350" y="3919190"/>
            <a:ext cx="325438" cy="360362"/>
            <a:chOff x="2993" y="3634"/>
            <a:chExt cx="205" cy="227"/>
          </a:xfrm>
        </p:grpSpPr>
        <p:sp>
          <p:nvSpPr>
            <p:cNvPr id="6164" name="Oval 19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5" name="Text Box 20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E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5111750" y="3919190"/>
            <a:ext cx="325438" cy="360362"/>
            <a:chOff x="2993" y="3634"/>
            <a:chExt cx="205" cy="227"/>
          </a:xfrm>
        </p:grpSpPr>
        <p:sp>
          <p:nvSpPr>
            <p:cNvPr id="6162" name="Oval 22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3" name="Text Box 23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F</a:t>
              </a: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5111750" y="2334865"/>
            <a:ext cx="325438" cy="360362"/>
            <a:chOff x="2993" y="3634"/>
            <a:chExt cx="205" cy="227"/>
          </a:xfrm>
        </p:grpSpPr>
        <p:sp>
          <p:nvSpPr>
            <p:cNvPr id="6160" name="Oval 25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61" name="Text Box 26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latin typeface="Arial Black" pitchFamily="34" charset="0"/>
                </a:rPr>
                <a:t>G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5111750" y="4819302"/>
            <a:ext cx="325438" cy="360363"/>
            <a:chOff x="2993" y="3634"/>
            <a:chExt cx="205" cy="227"/>
          </a:xfrm>
        </p:grpSpPr>
        <p:sp>
          <p:nvSpPr>
            <p:cNvPr id="6158" name="Oval 28"/>
            <p:cNvSpPr>
              <a:spLocks noChangeArrowheads="1"/>
            </p:cNvSpPr>
            <p:nvPr/>
          </p:nvSpPr>
          <p:spPr bwMode="auto">
            <a:xfrm>
              <a:off x="2993" y="3634"/>
              <a:ext cx="205" cy="20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159" name="Text Box 29"/>
            <p:cNvSpPr txBox="1">
              <a:spLocks noChangeArrowheads="1"/>
            </p:cNvSpPr>
            <p:nvPr/>
          </p:nvSpPr>
          <p:spPr bwMode="auto">
            <a:xfrm>
              <a:off x="2993" y="3657"/>
              <a:ext cx="204" cy="20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wrap="none" lIns="0" tIns="0" rIns="0" bIns="0"/>
            <a:lstStyle/>
            <a:p>
              <a:pPr algn="ctr">
                <a:spcBef>
                  <a:spcPct val="50000"/>
                </a:spcBef>
              </a:pPr>
              <a:r>
                <a:rPr lang="fr-FR">
                  <a:latin typeface="Arial Black" pitchFamily="34" charset="0"/>
                </a:rPr>
                <a:t>H</a:t>
              </a:r>
            </a:p>
          </p:txBody>
        </p:sp>
      </p:grpSp>
      <p:sp>
        <p:nvSpPr>
          <p:cNvPr id="31" name="Rectangle 30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5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27075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>
                <a:solidFill>
                  <a:schemeClr val="hlink"/>
                </a:solidFill>
                <a:latin typeface="Arial Narrow" pitchFamily="34" charset="0"/>
              </a:rPr>
              <a:t>Sélection des composants</a:t>
            </a:r>
            <a:endParaRPr lang="fr-FR" sz="360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9544" y="4041068"/>
            <a:ext cx="3685147" cy="20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80" y="4509120"/>
            <a:ext cx="3595218" cy="152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60332" y="1196751"/>
            <a:ext cx="1574499" cy="2340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Utilisation du gabarit autocollant</a:t>
            </a:r>
          </a:p>
        </p:txBody>
      </p:sp>
      <p:sp>
        <p:nvSpPr>
          <p:cNvPr id="1025027" name="Rectangle 3"/>
          <p:cNvSpPr>
            <a:spLocks noChangeArrowheads="1"/>
          </p:cNvSpPr>
          <p:nvPr/>
        </p:nvSpPr>
        <p:spPr bwMode="auto">
          <a:xfrm>
            <a:off x="539750" y="1016732"/>
            <a:ext cx="7092590" cy="338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Selon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diamètre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installer,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différents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composants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doivent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être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sélectionnés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Utiliser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Gabarit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autocollant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pour faire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composants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Coller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gabarit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l’axe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à environ 2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mètres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la zone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d’installation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l’ECAM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Enrouler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gabari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d’un tour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autour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câble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Lire entre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triangles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25" name="Groupe 24"/>
          <p:cNvGrpSpPr/>
          <p:nvPr/>
        </p:nvGrpSpPr>
        <p:grpSpPr>
          <a:xfrm>
            <a:off x="5364088" y="5697252"/>
            <a:ext cx="2239962" cy="215900"/>
            <a:chOff x="5580063" y="5661026"/>
            <a:chExt cx="2239962" cy="215900"/>
          </a:xfrm>
        </p:grpSpPr>
        <p:sp>
          <p:nvSpPr>
            <p:cNvPr id="8201" name="Line 7"/>
            <p:cNvSpPr>
              <a:spLocks noChangeShapeType="1"/>
            </p:cNvSpPr>
            <p:nvPr/>
          </p:nvSpPr>
          <p:spPr bwMode="auto">
            <a:xfrm>
              <a:off x="5759450" y="5768975"/>
              <a:ext cx="19081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02" name="AutoShape 8"/>
            <p:cNvSpPr>
              <a:spLocks noChangeArrowheads="1"/>
            </p:cNvSpPr>
            <p:nvPr/>
          </p:nvSpPr>
          <p:spPr bwMode="auto">
            <a:xfrm rot="5400000">
              <a:off x="5565776" y="5675313"/>
              <a:ext cx="215900" cy="18732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03" name="AutoShape 9"/>
            <p:cNvSpPr>
              <a:spLocks noChangeArrowheads="1"/>
            </p:cNvSpPr>
            <p:nvPr/>
          </p:nvSpPr>
          <p:spPr bwMode="auto">
            <a:xfrm rot="16200000" flipH="1">
              <a:off x="7618413" y="5675313"/>
              <a:ext cx="215900" cy="18732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8205" name="Group 26"/>
          <p:cNvGrpSpPr>
            <a:grpSpLocks/>
          </p:cNvGrpSpPr>
          <p:nvPr/>
        </p:nvGrpSpPr>
        <p:grpSpPr bwMode="auto">
          <a:xfrm rot="19122154">
            <a:off x="7685128" y="4888628"/>
            <a:ext cx="431800" cy="431800"/>
            <a:chOff x="5057" y="3203"/>
            <a:chExt cx="272" cy="272"/>
          </a:xfrm>
        </p:grpSpPr>
        <p:sp>
          <p:nvSpPr>
            <p:cNvPr id="8207" name="Freeform 27"/>
            <p:cNvSpPr>
              <a:spLocks/>
            </p:cNvSpPr>
            <p:nvPr/>
          </p:nvSpPr>
          <p:spPr bwMode="auto">
            <a:xfrm>
              <a:off x="5125" y="3249"/>
              <a:ext cx="182" cy="181"/>
            </a:xfrm>
            <a:custGeom>
              <a:avLst/>
              <a:gdLst>
                <a:gd name="T0" fmla="*/ 0 w 182"/>
                <a:gd name="T1" fmla="*/ 0 h 181"/>
                <a:gd name="T2" fmla="*/ 182 w 182"/>
                <a:gd name="T3" fmla="*/ 90 h 181"/>
                <a:gd name="T4" fmla="*/ 0 w 182"/>
                <a:gd name="T5" fmla="*/ 181 h 181"/>
                <a:gd name="T6" fmla="*/ 0 w 182"/>
                <a:gd name="T7" fmla="*/ 0 h 1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2"/>
                <a:gd name="T13" fmla="*/ 0 h 181"/>
                <a:gd name="T14" fmla="*/ 182 w 182"/>
                <a:gd name="T15" fmla="*/ 181 h 1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2" h="181">
                  <a:moveTo>
                    <a:pt x="0" y="0"/>
                  </a:moveTo>
                  <a:lnTo>
                    <a:pt x="182" y="90"/>
                  </a:lnTo>
                  <a:lnTo>
                    <a:pt x="0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8208" name="Freeform 28"/>
            <p:cNvSpPr>
              <a:spLocks/>
            </p:cNvSpPr>
            <p:nvPr/>
          </p:nvSpPr>
          <p:spPr bwMode="auto">
            <a:xfrm flipH="1">
              <a:off x="5057" y="3203"/>
              <a:ext cx="272" cy="272"/>
            </a:xfrm>
            <a:custGeom>
              <a:avLst/>
              <a:gdLst>
                <a:gd name="T0" fmla="*/ 272 w 272"/>
                <a:gd name="T1" fmla="*/ 272 h 545"/>
                <a:gd name="T2" fmla="*/ 0 w 272"/>
                <a:gd name="T3" fmla="*/ 136 h 545"/>
                <a:gd name="T4" fmla="*/ 272 w 272"/>
                <a:gd name="T5" fmla="*/ 0 h 545"/>
                <a:gd name="T6" fmla="*/ 0 60000 65536"/>
                <a:gd name="T7" fmla="*/ 0 60000 65536"/>
                <a:gd name="T8" fmla="*/ 0 60000 65536"/>
                <a:gd name="T9" fmla="*/ 0 w 272"/>
                <a:gd name="T10" fmla="*/ 0 h 545"/>
                <a:gd name="T11" fmla="*/ 272 w 272"/>
                <a:gd name="T12" fmla="*/ 545 h 54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2" h="545">
                  <a:moveTo>
                    <a:pt x="272" y="545"/>
                  </a:moveTo>
                  <a:lnTo>
                    <a:pt x="0" y="273"/>
                  </a:lnTo>
                  <a:lnTo>
                    <a:pt x="272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09" name="Arc 29"/>
            <p:cNvSpPr>
              <a:spLocks/>
            </p:cNvSpPr>
            <p:nvPr/>
          </p:nvSpPr>
          <p:spPr bwMode="auto">
            <a:xfrm flipH="1">
              <a:off x="5057" y="3248"/>
              <a:ext cx="91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0" name="Arc 30"/>
            <p:cNvSpPr>
              <a:spLocks/>
            </p:cNvSpPr>
            <p:nvPr/>
          </p:nvSpPr>
          <p:spPr bwMode="auto">
            <a:xfrm flipH="1" flipV="1">
              <a:off x="5057" y="3339"/>
              <a:ext cx="91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8211" name="Oval 31"/>
            <p:cNvSpPr>
              <a:spLocks noChangeArrowheads="1"/>
            </p:cNvSpPr>
            <p:nvPr/>
          </p:nvSpPr>
          <p:spPr bwMode="auto">
            <a:xfrm flipH="1">
              <a:off x="5057" y="3294"/>
              <a:ext cx="46" cy="91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8206" name="Line 33"/>
          <p:cNvSpPr>
            <a:spLocks noChangeShapeType="1"/>
          </p:cNvSpPr>
          <p:nvPr/>
        </p:nvSpPr>
        <p:spPr bwMode="auto">
          <a:xfrm rot="19122154" flipH="1">
            <a:off x="7411455" y="5373646"/>
            <a:ext cx="328629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1" name="Rectangle 20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rot="10800000" flipV="1">
            <a:off x="3995936" y="4941168"/>
            <a:ext cx="396044" cy="2908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10800000" flipH="1" flipV="1">
            <a:off x="5148064" y="5409220"/>
            <a:ext cx="396044" cy="29083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cxnSp>
        <p:nvCxnSpPr>
          <p:cNvPr id="26" name="Connecteur droit 25"/>
          <p:cNvCxnSpPr/>
          <p:nvPr/>
        </p:nvCxnSpPr>
        <p:spPr>
          <a:xfrm>
            <a:off x="791580" y="5785296"/>
            <a:ext cx="3564396" cy="0"/>
          </a:xfrm>
          <a:prstGeom prst="line">
            <a:avLst/>
          </a:prstGeom>
          <a:ln w="444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0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27" grpId="0" uiExpand="1" build="p"/>
      <p:bldP spid="8206" grpId="0" animBg="1"/>
      <p:bldP spid="8206" grpId="1" animBg="1"/>
      <p:bldP spid="20" grpId="0" animBg="1"/>
      <p:bldP spid="20" grpId="1" animBg="1"/>
      <p:bldP spid="20" grpId="2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3" name="Rectangle 3"/>
          <p:cNvSpPr>
            <a:spLocks noChangeArrowheads="1"/>
          </p:cNvSpPr>
          <p:nvPr/>
        </p:nvSpPr>
        <p:spPr bwMode="auto">
          <a:xfrm>
            <a:off x="539750" y="981075"/>
            <a:ext cx="6227763" cy="5734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garniture assure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entre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l’ECAM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lecture pour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sélectionner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garniture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s’effectue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zone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gabarit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l’exemple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ci-dessous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la garniture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nécessaire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celle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qui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permet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l’utilisation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Ø6mm 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à 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Ø9mm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14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Sélectionner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la garniture 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Ø6mm 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à </a:t>
            </a:r>
            <a:r>
              <a:rPr lang="en-US" sz="2000" i="1" dirty="0" smtClean="0">
                <a:solidFill>
                  <a:srgbClr val="4D4D4D"/>
                </a:solidFill>
                <a:latin typeface="Arial Narrow" pitchFamily="34" charset="0"/>
              </a:rPr>
              <a:t>Ø9mm 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à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l’aide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dessin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échelle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: 1 qui se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trouve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la notice du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produit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. En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cas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de lecture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ligne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prendre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le Ø le plus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faible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pour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garantir</a:t>
            </a:r>
            <a:r>
              <a:rPr lang="en-US" sz="20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000" i="1" dirty="0" err="1">
                <a:solidFill>
                  <a:srgbClr val="4D4D4D"/>
                </a:solidFill>
                <a:latin typeface="Arial Narrow" pitchFamily="34" charset="0"/>
              </a:rPr>
              <a:t>l’étanchéité</a:t>
            </a: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04009"/>
            <a:ext cx="2258575" cy="335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Sélection de la garniture nécessaire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056139" y="1736812"/>
            <a:ext cx="648209" cy="1151446"/>
            <a:chOff x="4354" y="1117"/>
            <a:chExt cx="431" cy="748"/>
          </a:xfrm>
        </p:grpSpPr>
        <p:sp>
          <p:nvSpPr>
            <p:cNvPr id="9250" name="Line 20"/>
            <p:cNvSpPr>
              <a:spLocks noChangeShapeType="1"/>
            </p:cNvSpPr>
            <p:nvPr/>
          </p:nvSpPr>
          <p:spPr bwMode="auto">
            <a:xfrm>
              <a:off x="4558" y="1117"/>
              <a:ext cx="22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51" name="Line 21"/>
            <p:cNvSpPr>
              <a:spLocks noChangeShapeType="1"/>
            </p:cNvSpPr>
            <p:nvPr/>
          </p:nvSpPr>
          <p:spPr bwMode="auto">
            <a:xfrm>
              <a:off x="4354" y="1865"/>
              <a:ext cx="43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52" name="Line 22"/>
            <p:cNvSpPr>
              <a:spLocks noChangeShapeType="1"/>
            </p:cNvSpPr>
            <p:nvPr/>
          </p:nvSpPr>
          <p:spPr bwMode="auto">
            <a:xfrm flipH="1">
              <a:off x="4354" y="1117"/>
              <a:ext cx="204" cy="7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53" name="Line 23"/>
            <p:cNvSpPr>
              <a:spLocks noChangeShapeType="1"/>
            </p:cNvSpPr>
            <p:nvPr/>
          </p:nvSpPr>
          <p:spPr bwMode="auto">
            <a:xfrm rot="5400000">
              <a:off x="4411" y="1491"/>
              <a:ext cx="7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6930957" y="4905164"/>
            <a:ext cx="574675" cy="574675"/>
            <a:chOff x="6372200" y="4401108"/>
            <a:chExt cx="574675" cy="574675"/>
          </a:xfrm>
        </p:grpSpPr>
        <p:sp>
          <p:nvSpPr>
            <p:cNvPr id="9232" name="Oval 33"/>
            <p:cNvSpPr>
              <a:spLocks noChangeArrowheads="1"/>
            </p:cNvSpPr>
            <p:nvPr/>
          </p:nvSpPr>
          <p:spPr bwMode="auto">
            <a:xfrm>
              <a:off x="6372200" y="4401108"/>
              <a:ext cx="574675" cy="5746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33" name="Oval 35"/>
            <p:cNvSpPr>
              <a:spLocks noChangeArrowheads="1"/>
            </p:cNvSpPr>
            <p:nvPr/>
          </p:nvSpPr>
          <p:spPr bwMode="auto">
            <a:xfrm>
              <a:off x="6551587" y="4580495"/>
              <a:ext cx="215900" cy="2159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7597725" y="4905164"/>
            <a:ext cx="574675" cy="574675"/>
            <a:chOff x="7057665" y="4401108"/>
            <a:chExt cx="574675" cy="574675"/>
          </a:xfrm>
        </p:grpSpPr>
        <p:sp>
          <p:nvSpPr>
            <p:cNvPr id="9230" name="Oval 34"/>
            <p:cNvSpPr>
              <a:spLocks noChangeArrowheads="1"/>
            </p:cNvSpPr>
            <p:nvPr/>
          </p:nvSpPr>
          <p:spPr bwMode="auto">
            <a:xfrm>
              <a:off x="7057665" y="4401108"/>
              <a:ext cx="574675" cy="5746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31" name="Oval 37"/>
            <p:cNvSpPr>
              <a:spLocks noChangeArrowheads="1"/>
            </p:cNvSpPr>
            <p:nvPr/>
          </p:nvSpPr>
          <p:spPr bwMode="auto">
            <a:xfrm>
              <a:off x="7191970" y="4535413"/>
              <a:ext cx="306065" cy="30606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9228" name="Text Box 38"/>
          <p:cNvSpPr txBox="1">
            <a:spLocks noChangeArrowheads="1"/>
          </p:cNvSpPr>
          <p:nvPr/>
        </p:nvSpPr>
        <p:spPr bwMode="auto">
          <a:xfrm>
            <a:off x="6930262" y="5517232"/>
            <a:ext cx="5760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solidFill>
                  <a:srgbClr val="4D4D4D"/>
                </a:solidFill>
              </a:rPr>
              <a:t>Ø4mm Ø6mm</a:t>
            </a:r>
            <a:endParaRPr lang="fr-FR" sz="1100" b="1" i="1" dirty="0">
              <a:solidFill>
                <a:srgbClr val="4D4D4D"/>
              </a:solidFill>
            </a:endParaRPr>
          </a:p>
        </p:txBody>
      </p:sp>
      <p:sp>
        <p:nvSpPr>
          <p:cNvPr id="9229" name="Text Box 42"/>
          <p:cNvSpPr txBox="1">
            <a:spLocks noChangeArrowheads="1"/>
          </p:cNvSpPr>
          <p:nvPr/>
        </p:nvSpPr>
        <p:spPr bwMode="auto">
          <a:xfrm>
            <a:off x="8262286" y="5517232"/>
            <a:ext cx="5777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solidFill>
                  <a:srgbClr val="4D4D4D"/>
                </a:solidFill>
              </a:rPr>
              <a:t>Ø9mm </a:t>
            </a:r>
            <a:r>
              <a:rPr lang="en-US" sz="1100" b="1" i="1" dirty="0">
                <a:solidFill>
                  <a:srgbClr val="4D4D4D"/>
                </a:solidFill>
              </a:rPr>
              <a:t>Ø12mm</a:t>
            </a:r>
            <a:endParaRPr lang="fr-FR" sz="1100" b="1" i="1" dirty="0">
              <a:solidFill>
                <a:srgbClr val="4D4D4D"/>
              </a:solidFill>
            </a:endParaRPr>
          </a:p>
        </p:txBody>
      </p:sp>
      <p:sp>
        <p:nvSpPr>
          <p:cNvPr id="1029169" name="Rectangle 49"/>
          <p:cNvSpPr>
            <a:spLocks noChangeArrowheads="1"/>
          </p:cNvSpPr>
          <p:nvPr/>
        </p:nvSpPr>
        <p:spPr bwMode="auto">
          <a:xfrm>
            <a:off x="7524328" y="4761148"/>
            <a:ext cx="720080" cy="122396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Rectangle 38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1138881" y="3149948"/>
            <a:ext cx="3685147" cy="2007244"/>
            <a:chOff x="1138881" y="3149948"/>
            <a:chExt cx="3685147" cy="2007244"/>
          </a:xfrm>
        </p:grpSpPr>
        <p:pic>
          <p:nvPicPr>
            <p:cNvPr id="3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8881" y="3149948"/>
              <a:ext cx="3685147" cy="2007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40" name="Line 8"/>
            <p:cNvSpPr>
              <a:spLocks noChangeShapeType="1"/>
            </p:cNvSpPr>
            <p:nvPr/>
          </p:nvSpPr>
          <p:spPr bwMode="auto">
            <a:xfrm>
              <a:off x="2079376" y="4941229"/>
              <a:ext cx="190817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241" name="AutoShape 9"/>
            <p:cNvSpPr>
              <a:spLocks noChangeArrowheads="1"/>
            </p:cNvSpPr>
            <p:nvPr/>
          </p:nvSpPr>
          <p:spPr bwMode="auto">
            <a:xfrm rot="5400000">
              <a:off x="1885701" y="4847567"/>
              <a:ext cx="215900" cy="18732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42" name="AutoShape 10"/>
            <p:cNvSpPr>
              <a:spLocks noChangeArrowheads="1"/>
            </p:cNvSpPr>
            <p:nvPr/>
          </p:nvSpPr>
          <p:spPr bwMode="auto">
            <a:xfrm rot="16200000" flipH="1">
              <a:off x="3938339" y="4847567"/>
              <a:ext cx="215900" cy="18732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44" name="Line 18"/>
            <p:cNvSpPr>
              <a:spLocks noChangeShapeType="1"/>
            </p:cNvSpPr>
            <p:nvPr/>
          </p:nvSpPr>
          <p:spPr bwMode="auto">
            <a:xfrm rot="901794">
              <a:off x="1665292" y="4600785"/>
              <a:ext cx="447852" cy="1407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9243" name="Group 12"/>
            <p:cNvGrpSpPr>
              <a:grpSpLocks/>
            </p:cNvGrpSpPr>
            <p:nvPr/>
          </p:nvGrpSpPr>
          <p:grpSpPr bwMode="auto">
            <a:xfrm rot="1730278" flipH="1">
              <a:off x="1218522" y="4143974"/>
              <a:ext cx="431800" cy="431800"/>
              <a:chOff x="5057" y="3203"/>
              <a:chExt cx="272" cy="272"/>
            </a:xfrm>
          </p:grpSpPr>
          <p:sp>
            <p:nvSpPr>
              <p:cNvPr id="9245" name="Freeform 13"/>
              <p:cNvSpPr>
                <a:spLocks/>
              </p:cNvSpPr>
              <p:nvPr/>
            </p:nvSpPr>
            <p:spPr bwMode="auto">
              <a:xfrm>
                <a:off x="5125" y="3249"/>
                <a:ext cx="182" cy="181"/>
              </a:xfrm>
              <a:custGeom>
                <a:avLst/>
                <a:gdLst>
                  <a:gd name="T0" fmla="*/ 0 w 182"/>
                  <a:gd name="T1" fmla="*/ 0 h 181"/>
                  <a:gd name="T2" fmla="*/ 182 w 182"/>
                  <a:gd name="T3" fmla="*/ 90 h 181"/>
                  <a:gd name="T4" fmla="*/ 0 w 182"/>
                  <a:gd name="T5" fmla="*/ 181 h 181"/>
                  <a:gd name="T6" fmla="*/ 0 w 182"/>
                  <a:gd name="T7" fmla="*/ 0 h 18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2"/>
                  <a:gd name="T13" fmla="*/ 0 h 181"/>
                  <a:gd name="T14" fmla="*/ 182 w 182"/>
                  <a:gd name="T15" fmla="*/ 181 h 18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2" h="181">
                    <a:moveTo>
                      <a:pt x="0" y="0"/>
                    </a:moveTo>
                    <a:lnTo>
                      <a:pt x="182" y="90"/>
                    </a:lnTo>
                    <a:lnTo>
                      <a:pt x="0" y="1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246" name="Freeform 14"/>
              <p:cNvSpPr>
                <a:spLocks/>
              </p:cNvSpPr>
              <p:nvPr/>
            </p:nvSpPr>
            <p:spPr bwMode="auto">
              <a:xfrm flipH="1">
                <a:off x="5057" y="3203"/>
                <a:ext cx="272" cy="272"/>
              </a:xfrm>
              <a:custGeom>
                <a:avLst/>
                <a:gdLst>
                  <a:gd name="T0" fmla="*/ 272 w 272"/>
                  <a:gd name="T1" fmla="*/ 272 h 545"/>
                  <a:gd name="T2" fmla="*/ 0 w 272"/>
                  <a:gd name="T3" fmla="*/ 136 h 545"/>
                  <a:gd name="T4" fmla="*/ 272 w 272"/>
                  <a:gd name="T5" fmla="*/ 0 h 545"/>
                  <a:gd name="T6" fmla="*/ 0 60000 65536"/>
                  <a:gd name="T7" fmla="*/ 0 60000 65536"/>
                  <a:gd name="T8" fmla="*/ 0 60000 65536"/>
                  <a:gd name="T9" fmla="*/ 0 w 272"/>
                  <a:gd name="T10" fmla="*/ 0 h 545"/>
                  <a:gd name="T11" fmla="*/ 272 w 272"/>
                  <a:gd name="T12" fmla="*/ 545 h 54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2" h="545">
                    <a:moveTo>
                      <a:pt x="272" y="545"/>
                    </a:moveTo>
                    <a:lnTo>
                      <a:pt x="0" y="273"/>
                    </a:lnTo>
                    <a:lnTo>
                      <a:pt x="272" y="0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47" name="Arc 15"/>
              <p:cNvSpPr>
                <a:spLocks/>
              </p:cNvSpPr>
              <p:nvPr/>
            </p:nvSpPr>
            <p:spPr bwMode="auto">
              <a:xfrm flipH="1">
                <a:off x="5057" y="3248"/>
                <a:ext cx="91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48" name="Arc 16"/>
              <p:cNvSpPr>
                <a:spLocks/>
              </p:cNvSpPr>
              <p:nvPr/>
            </p:nvSpPr>
            <p:spPr bwMode="auto">
              <a:xfrm flipH="1" flipV="1">
                <a:off x="5057" y="3339"/>
                <a:ext cx="91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49" name="Oval 17"/>
              <p:cNvSpPr>
                <a:spLocks noChangeArrowheads="1"/>
              </p:cNvSpPr>
              <p:nvPr/>
            </p:nvSpPr>
            <p:spPr bwMode="auto">
              <a:xfrm flipH="1">
                <a:off x="5057" y="3294"/>
                <a:ext cx="46" cy="91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43" name="Groupe 42"/>
          <p:cNvGrpSpPr/>
          <p:nvPr/>
        </p:nvGrpSpPr>
        <p:grpSpPr>
          <a:xfrm>
            <a:off x="8263799" y="4905164"/>
            <a:ext cx="574675" cy="574675"/>
            <a:chOff x="7741741" y="4365104"/>
            <a:chExt cx="574675" cy="574675"/>
          </a:xfrm>
        </p:grpSpPr>
        <p:sp>
          <p:nvSpPr>
            <p:cNvPr id="41" name="Oval 34"/>
            <p:cNvSpPr>
              <a:spLocks noChangeArrowheads="1"/>
            </p:cNvSpPr>
            <p:nvPr/>
          </p:nvSpPr>
          <p:spPr bwMode="auto">
            <a:xfrm>
              <a:off x="7741741" y="4365104"/>
              <a:ext cx="574675" cy="5746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auto">
            <a:xfrm>
              <a:off x="7831056" y="4454419"/>
              <a:ext cx="396044" cy="3960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46" name="Text Box 38"/>
          <p:cNvSpPr txBox="1">
            <a:spLocks noChangeArrowheads="1"/>
          </p:cNvSpPr>
          <p:nvPr/>
        </p:nvSpPr>
        <p:spPr bwMode="auto">
          <a:xfrm>
            <a:off x="7597030" y="5517232"/>
            <a:ext cx="5760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b="1" i="1" dirty="0" smtClean="0">
                <a:solidFill>
                  <a:srgbClr val="4D4D4D"/>
                </a:solidFill>
              </a:rPr>
              <a:t>Ø6mm Ø9mm</a:t>
            </a:r>
            <a:endParaRPr lang="fr-FR" sz="1100" b="1" i="1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102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3" grpId="0" uiExpand="1" build="p"/>
      <p:bldP spid="1029169" grpId="0" animBg="1"/>
      <p:bldP spid="102916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04009"/>
            <a:ext cx="2258575" cy="335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622300"/>
            <a:ext cx="7924800" cy="611188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Sélection du jeu de brides nécessaire</a:t>
            </a:r>
          </a:p>
        </p:txBody>
      </p:sp>
      <p:sp>
        <p:nvSpPr>
          <p:cNvPr id="1030180" name="Rectangle 36"/>
          <p:cNvSpPr>
            <a:spLocks noChangeArrowheads="1"/>
          </p:cNvSpPr>
          <p:nvPr/>
        </p:nvSpPr>
        <p:spPr bwMode="auto">
          <a:xfrm>
            <a:off x="7668344" y="1736812"/>
            <a:ext cx="251904" cy="11521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3959225" y="5265738"/>
            <a:ext cx="4357688" cy="1528762"/>
            <a:chOff x="2494" y="3317"/>
            <a:chExt cx="2745" cy="963"/>
          </a:xfrm>
        </p:grpSpPr>
        <p:pic>
          <p:nvPicPr>
            <p:cNvPr id="10250" name="Picture 6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46" y="3362"/>
              <a:ext cx="2534" cy="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1" name="Rectangle 57"/>
            <p:cNvSpPr>
              <a:spLocks noChangeArrowheads="1"/>
            </p:cNvSpPr>
            <p:nvPr/>
          </p:nvSpPr>
          <p:spPr bwMode="auto">
            <a:xfrm>
              <a:off x="2494" y="3317"/>
              <a:ext cx="2745" cy="4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0252" name="Group 61"/>
            <p:cNvGrpSpPr>
              <a:grpSpLocks/>
            </p:cNvGrpSpPr>
            <p:nvPr/>
          </p:nvGrpSpPr>
          <p:grpSpPr bwMode="auto">
            <a:xfrm>
              <a:off x="2608" y="3563"/>
              <a:ext cx="2382" cy="230"/>
              <a:chOff x="2562" y="3566"/>
              <a:chExt cx="2382" cy="230"/>
            </a:xfrm>
          </p:grpSpPr>
          <p:sp>
            <p:nvSpPr>
              <p:cNvPr id="10253" name="Text Box 56"/>
              <p:cNvSpPr txBox="1">
                <a:spLocks noChangeArrowheads="1"/>
              </p:cNvSpPr>
              <p:nvPr/>
            </p:nvSpPr>
            <p:spPr bwMode="auto">
              <a:xfrm>
                <a:off x="2562" y="3566"/>
                <a:ext cx="454" cy="2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b="1" i="1">
                    <a:solidFill>
                      <a:srgbClr val="4D4D4D"/>
                    </a:solidFill>
                  </a:rPr>
                  <a:t>Bride 1 pour VIS</a:t>
                </a:r>
                <a:endParaRPr lang="fr-FR" sz="1200" b="1" i="1">
                  <a:solidFill>
                    <a:srgbClr val="4D4D4D"/>
                  </a:solidFill>
                </a:endParaRPr>
              </a:p>
            </p:txBody>
          </p:sp>
          <p:sp>
            <p:nvSpPr>
              <p:cNvPr id="10254" name="Text Box 58"/>
              <p:cNvSpPr txBox="1">
                <a:spLocks noChangeArrowheads="1"/>
              </p:cNvSpPr>
              <p:nvPr/>
            </p:nvSpPr>
            <p:spPr bwMode="auto">
              <a:xfrm>
                <a:off x="3174" y="3566"/>
                <a:ext cx="454" cy="2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b="1" i="1">
                    <a:solidFill>
                      <a:srgbClr val="4D4D4D"/>
                    </a:solidFill>
                  </a:rPr>
                  <a:t>Bride 1 ECROUS</a:t>
                </a:r>
                <a:endParaRPr lang="fr-FR" sz="1200" b="1" i="1">
                  <a:solidFill>
                    <a:srgbClr val="4D4D4D"/>
                  </a:solidFill>
                </a:endParaRPr>
              </a:p>
            </p:txBody>
          </p:sp>
          <p:sp>
            <p:nvSpPr>
              <p:cNvPr id="10255" name="Text Box 59"/>
              <p:cNvSpPr txBox="1">
                <a:spLocks noChangeArrowheads="1"/>
              </p:cNvSpPr>
              <p:nvPr/>
            </p:nvSpPr>
            <p:spPr bwMode="auto">
              <a:xfrm>
                <a:off x="3878" y="3566"/>
                <a:ext cx="454" cy="2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b="1" i="1">
                    <a:solidFill>
                      <a:srgbClr val="4D4D4D"/>
                    </a:solidFill>
                  </a:rPr>
                  <a:t>Bride 2 pour VIS</a:t>
                </a:r>
                <a:endParaRPr lang="fr-FR" sz="1200" b="1" i="1">
                  <a:solidFill>
                    <a:srgbClr val="4D4D4D"/>
                  </a:solidFill>
                </a:endParaRPr>
              </a:p>
            </p:txBody>
          </p:sp>
          <p:sp>
            <p:nvSpPr>
              <p:cNvPr id="10256" name="Text Box 60"/>
              <p:cNvSpPr txBox="1">
                <a:spLocks noChangeArrowheads="1"/>
              </p:cNvSpPr>
              <p:nvPr/>
            </p:nvSpPr>
            <p:spPr bwMode="auto">
              <a:xfrm>
                <a:off x="4490" y="3566"/>
                <a:ext cx="454" cy="2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200" b="1" i="1">
                    <a:solidFill>
                      <a:srgbClr val="4D4D4D"/>
                    </a:solidFill>
                  </a:rPr>
                  <a:t>Bride 2 ECROUS</a:t>
                </a:r>
                <a:endParaRPr lang="fr-FR" sz="1200" b="1" i="1">
                  <a:solidFill>
                    <a:srgbClr val="4D4D4D"/>
                  </a:solidFill>
                </a:endParaRPr>
              </a:p>
            </p:txBody>
          </p:sp>
        </p:grpSp>
      </p:grpSp>
      <p:sp>
        <p:nvSpPr>
          <p:cNvPr id="1030191" name="Rectangle 47"/>
          <p:cNvSpPr>
            <a:spLocks noChangeArrowheads="1"/>
          </p:cNvSpPr>
          <p:nvPr/>
        </p:nvSpPr>
        <p:spPr bwMode="auto">
          <a:xfrm>
            <a:off x="4067175" y="6021388"/>
            <a:ext cx="1836738" cy="7270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Rectangle 33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grpSp>
        <p:nvGrpSpPr>
          <p:cNvPr id="39" name="Groupe 38"/>
          <p:cNvGrpSpPr/>
          <p:nvPr/>
        </p:nvGrpSpPr>
        <p:grpSpPr>
          <a:xfrm>
            <a:off x="2327013" y="3365972"/>
            <a:ext cx="3685147" cy="2434275"/>
            <a:chOff x="2327013" y="3365972"/>
            <a:chExt cx="3685147" cy="2434275"/>
          </a:xfrm>
        </p:grpSpPr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27013" y="3365972"/>
              <a:ext cx="3685147" cy="2007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258" name="Group 12"/>
            <p:cNvGrpSpPr>
              <a:grpSpLocks/>
            </p:cNvGrpSpPr>
            <p:nvPr/>
          </p:nvGrpSpPr>
          <p:grpSpPr bwMode="auto">
            <a:xfrm rot="20236218" flipH="1">
              <a:off x="2843213" y="5368447"/>
              <a:ext cx="1044575" cy="431800"/>
              <a:chOff x="4626" y="3045"/>
              <a:chExt cx="658" cy="272"/>
            </a:xfrm>
          </p:grpSpPr>
          <p:grpSp>
            <p:nvGrpSpPr>
              <p:cNvPr id="10266" name="Group 13"/>
              <p:cNvGrpSpPr>
                <a:grpSpLocks/>
              </p:cNvGrpSpPr>
              <p:nvPr/>
            </p:nvGrpSpPr>
            <p:grpSpPr bwMode="auto">
              <a:xfrm>
                <a:off x="5012" y="3045"/>
                <a:ext cx="272" cy="272"/>
                <a:chOff x="5057" y="3203"/>
                <a:chExt cx="272" cy="272"/>
              </a:xfrm>
            </p:grpSpPr>
            <p:sp>
              <p:nvSpPr>
                <p:cNvPr id="10268" name="Freeform 14"/>
                <p:cNvSpPr>
                  <a:spLocks/>
                </p:cNvSpPr>
                <p:nvPr/>
              </p:nvSpPr>
              <p:spPr bwMode="auto">
                <a:xfrm>
                  <a:off x="5125" y="3249"/>
                  <a:ext cx="182" cy="181"/>
                </a:xfrm>
                <a:custGeom>
                  <a:avLst/>
                  <a:gdLst>
                    <a:gd name="T0" fmla="*/ 0 w 182"/>
                    <a:gd name="T1" fmla="*/ 0 h 181"/>
                    <a:gd name="T2" fmla="*/ 182 w 182"/>
                    <a:gd name="T3" fmla="*/ 90 h 181"/>
                    <a:gd name="T4" fmla="*/ 0 w 182"/>
                    <a:gd name="T5" fmla="*/ 181 h 181"/>
                    <a:gd name="T6" fmla="*/ 0 w 182"/>
                    <a:gd name="T7" fmla="*/ 0 h 18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2"/>
                    <a:gd name="T13" fmla="*/ 0 h 181"/>
                    <a:gd name="T14" fmla="*/ 182 w 182"/>
                    <a:gd name="T15" fmla="*/ 181 h 18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2" h="181">
                      <a:moveTo>
                        <a:pt x="0" y="0"/>
                      </a:moveTo>
                      <a:lnTo>
                        <a:pt x="182" y="90"/>
                      </a:lnTo>
                      <a:lnTo>
                        <a:pt x="0" y="1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269" name="Freeform 15"/>
                <p:cNvSpPr>
                  <a:spLocks/>
                </p:cNvSpPr>
                <p:nvPr/>
              </p:nvSpPr>
              <p:spPr bwMode="auto">
                <a:xfrm flipH="1">
                  <a:off x="5057" y="3203"/>
                  <a:ext cx="272" cy="272"/>
                </a:xfrm>
                <a:custGeom>
                  <a:avLst/>
                  <a:gdLst>
                    <a:gd name="T0" fmla="*/ 272 w 272"/>
                    <a:gd name="T1" fmla="*/ 272 h 545"/>
                    <a:gd name="T2" fmla="*/ 0 w 272"/>
                    <a:gd name="T3" fmla="*/ 136 h 545"/>
                    <a:gd name="T4" fmla="*/ 272 w 272"/>
                    <a:gd name="T5" fmla="*/ 0 h 545"/>
                    <a:gd name="T6" fmla="*/ 0 60000 65536"/>
                    <a:gd name="T7" fmla="*/ 0 60000 65536"/>
                    <a:gd name="T8" fmla="*/ 0 60000 65536"/>
                    <a:gd name="T9" fmla="*/ 0 w 272"/>
                    <a:gd name="T10" fmla="*/ 0 h 545"/>
                    <a:gd name="T11" fmla="*/ 272 w 272"/>
                    <a:gd name="T12" fmla="*/ 545 h 54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72" h="545">
                      <a:moveTo>
                        <a:pt x="272" y="545"/>
                      </a:moveTo>
                      <a:lnTo>
                        <a:pt x="0" y="273"/>
                      </a:lnTo>
                      <a:lnTo>
                        <a:pt x="272" y="0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0270" name="Arc 16"/>
                <p:cNvSpPr>
                  <a:spLocks/>
                </p:cNvSpPr>
                <p:nvPr/>
              </p:nvSpPr>
              <p:spPr bwMode="auto">
                <a:xfrm flipH="1">
                  <a:off x="5057" y="3248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0271" name="Arc 17"/>
                <p:cNvSpPr>
                  <a:spLocks/>
                </p:cNvSpPr>
                <p:nvPr/>
              </p:nvSpPr>
              <p:spPr bwMode="auto">
                <a:xfrm flipH="1" flipV="1">
                  <a:off x="5057" y="3339"/>
                  <a:ext cx="91" cy="9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10272" name="Oval 18"/>
                <p:cNvSpPr>
                  <a:spLocks noChangeArrowheads="1"/>
                </p:cNvSpPr>
                <p:nvPr/>
              </p:nvSpPr>
              <p:spPr bwMode="auto">
                <a:xfrm flipH="1">
                  <a:off x="5057" y="3294"/>
                  <a:ext cx="46" cy="91"/>
                </a:xfrm>
                <a:prstGeom prst="ellipse">
                  <a:avLst/>
                </a:prstGeom>
                <a:solidFill>
                  <a:schemeClr val="tx1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10267" name="Line 19"/>
              <p:cNvSpPr>
                <a:spLocks noChangeShapeType="1"/>
              </p:cNvSpPr>
              <p:nvPr/>
            </p:nvSpPr>
            <p:spPr bwMode="auto">
              <a:xfrm flipH="1">
                <a:off x="4626" y="3181"/>
                <a:ext cx="38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259" name="Group 23"/>
            <p:cNvGrpSpPr>
              <a:grpSpLocks/>
            </p:cNvGrpSpPr>
            <p:nvPr/>
          </p:nvGrpSpPr>
          <p:grpSpPr bwMode="auto">
            <a:xfrm>
              <a:off x="3079750" y="5049304"/>
              <a:ext cx="2239963" cy="215900"/>
              <a:chOff x="1247" y="3656"/>
              <a:chExt cx="1411" cy="136"/>
            </a:xfrm>
          </p:grpSpPr>
          <p:sp>
            <p:nvSpPr>
              <p:cNvPr id="10263" name="Line 24"/>
              <p:cNvSpPr>
                <a:spLocks noChangeShapeType="1"/>
              </p:cNvSpPr>
              <p:nvPr/>
            </p:nvSpPr>
            <p:spPr bwMode="auto">
              <a:xfrm>
                <a:off x="1360" y="3724"/>
                <a:ext cx="120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64" name="AutoShape 25"/>
              <p:cNvSpPr>
                <a:spLocks noChangeArrowheads="1"/>
              </p:cNvSpPr>
              <p:nvPr/>
            </p:nvSpPr>
            <p:spPr bwMode="auto">
              <a:xfrm rot="5400000">
                <a:off x="1238" y="3665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265" name="AutoShape 26"/>
              <p:cNvSpPr>
                <a:spLocks noChangeArrowheads="1"/>
              </p:cNvSpPr>
              <p:nvPr/>
            </p:nvSpPr>
            <p:spPr bwMode="auto">
              <a:xfrm rot="16200000" flipH="1">
                <a:off x="2531" y="3665"/>
                <a:ext cx="136" cy="11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36" name="Groupe 35"/>
            <p:cNvGrpSpPr/>
            <p:nvPr/>
          </p:nvGrpSpPr>
          <p:grpSpPr>
            <a:xfrm>
              <a:off x="3815916" y="4544776"/>
              <a:ext cx="289211" cy="792087"/>
              <a:chOff x="3815916" y="4437112"/>
              <a:chExt cx="289211" cy="792087"/>
            </a:xfrm>
          </p:grpSpPr>
          <p:sp>
            <p:nvSpPr>
              <p:cNvPr id="10260" name="Line 41"/>
              <p:cNvSpPr>
                <a:spLocks noChangeShapeType="1"/>
              </p:cNvSpPr>
              <p:nvPr/>
            </p:nvSpPr>
            <p:spPr bwMode="auto">
              <a:xfrm>
                <a:off x="3815916" y="4437112"/>
                <a:ext cx="28921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61" name="Line 42"/>
              <p:cNvSpPr>
                <a:spLocks noChangeShapeType="1"/>
              </p:cNvSpPr>
              <p:nvPr/>
            </p:nvSpPr>
            <p:spPr bwMode="auto">
              <a:xfrm rot="5400000">
                <a:off x="3708493" y="4833359"/>
                <a:ext cx="791295" cy="38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262" name="Line 43"/>
              <p:cNvSpPr>
                <a:spLocks noChangeShapeType="1"/>
              </p:cNvSpPr>
              <p:nvPr/>
            </p:nvSpPr>
            <p:spPr bwMode="auto">
              <a:xfrm rot="5400000">
                <a:off x="3437297" y="4816524"/>
                <a:ext cx="757238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030147" name="Rectangle 3"/>
          <p:cNvSpPr>
            <a:spLocks noChangeArrowheads="1"/>
          </p:cNvSpPr>
          <p:nvPr/>
        </p:nvSpPr>
        <p:spPr bwMode="auto">
          <a:xfrm>
            <a:off x="539750" y="1123950"/>
            <a:ext cx="6227763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Les brides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assurent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maintien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l’ECAM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,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elles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garantissent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serrage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optimal du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câble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La lecture pour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sélectionner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jeu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brides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s’effectue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cette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zone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gabarit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l’exemple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ci-dessous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jeu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brides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nécessaire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celui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qui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numéroté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“1”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000" i="1" dirty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Sélectionner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>
                <a:solidFill>
                  <a:srgbClr val="4D4D4D"/>
                </a:solidFill>
                <a:latin typeface="Arial Narrow" pitchFamily="34" charset="0"/>
              </a:rPr>
              <a:t>jeu</a:t>
            </a:r>
            <a:r>
              <a:rPr lang="en-US" sz="2200" i="1" dirty="0">
                <a:solidFill>
                  <a:srgbClr val="4D4D4D"/>
                </a:solidFill>
                <a:latin typeface="Arial Narrow" pitchFamily="34" charset="0"/>
              </a:rPr>
              <a:t> de brides n°1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103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10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0180" grpId="0" uiExpand="1" animBg="1"/>
      <p:bldP spid="1030180" grpId="1" uiExpand="1" animBg="1"/>
      <p:bldP spid="1030180" grpId="2" animBg="1"/>
      <p:bldP spid="1030191" grpId="0" animBg="1"/>
      <p:bldP spid="1030191" grpId="1" animBg="1"/>
      <p:bldP spid="1030147" grpId="0" uiExpand="1" build="p"/>
    </p:bldLst>
  </p:timing>
</p:sld>
</file>

<file path=ppt/theme/theme1.xml><?xml version="1.0" encoding="utf-8"?>
<a:theme xmlns:a="http://schemas.openxmlformats.org/drawingml/2006/main" name="2006.11.12 Helget">
  <a:themeElements>
    <a:clrScheme name="2006.11.12 Helget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009900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8A00"/>
      </a:accent6>
      <a:hlink>
        <a:srgbClr val="0C4CB3"/>
      </a:hlink>
      <a:folHlink>
        <a:srgbClr val="4C198C"/>
      </a:folHlink>
    </a:clrScheme>
    <a:fontScheme name="2006.11.12 Helget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6.11.12 Helg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C4CB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AAB2D6"/>
        </a:accent5>
        <a:accent6>
          <a:srgbClr val="A22100"/>
        </a:accent6>
        <a:hlink>
          <a:srgbClr val="4C198C"/>
        </a:hlink>
        <a:folHlink>
          <a:srgbClr val="4C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221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8A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5060</TotalTime>
  <Words>1642</Words>
  <Application>Microsoft Office PowerPoint</Application>
  <PresentationFormat>Affichage à l'écran (4:3)</PresentationFormat>
  <Paragraphs>259</Paragraphs>
  <Slides>28</Slides>
  <Notes>21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2006.11.12 Helget</vt:lpstr>
      <vt:lpstr>BPEO</vt:lpstr>
      <vt:lpstr>Diapositive 2</vt:lpstr>
      <vt:lpstr>Présentation de l’ECAM Evolution</vt:lpstr>
      <vt:lpstr>Outillage nécessaire</vt:lpstr>
      <vt:lpstr>Présentation du kit</vt:lpstr>
      <vt:lpstr>Diapositive 6</vt:lpstr>
      <vt:lpstr>Utilisation du gabarit autocollant</vt:lpstr>
      <vt:lpstr>Sélection de la garniture nécessaire</vt:lpstr>
      <vt:lpstr>Sélection du jeu de brides nécessaire</vt:lpstr>
      <vt:lpstr>Sélection de coupe des cloisons ou pas</vt:lpstr>
      <vt:lpstr>Sélection de coupe des cloisons ou pas</vt:lpstr>
      <vt:lpstr>Exemples de lectures</vt:lpstr>
      <vt:lpstr>Diapositive 13</vt:lpstr>
      <vt:lpstr>Installation des éléments sélectionnés sur le câble</vt:lpstr>
      <vt:lpstr>Préparation du câble – Longueur dénudage</vt:lpstr>
      <vt:lpstr>Préparation du câble – Précautions</vt:lpstr>
      <vt:lpstr>Préparation du câble – NE PAS FAIRE</vt:lpstr>
      <vt:lpstr>Préparation du câble - Porteurs</vt:lpstr>
      <vt:lpstr>Dégraissage du câble</vt:lpstr>
      <vt:lpstr>Installation du presse étoupe sur le câble</vt:lpstr>
      <vt:lpstr>Porteur(s)</vt:lpstr>
      <vt:lpstr>Renforts périphériques</vt:lpstr>
      <vt:lpstr>Assemblage du presse étoupe</vt:lpstr>
      <vt:lpstr>Mise en place de l’entrée ECAM dans le boitier</vt:lpstr>
      <vt:lpstr>Comment tester les PEO ?</vt:lpstr>
      <vt:lpstr>Diapositive 26</vt:lpstr>
      <vt:lpstr>Diapositive 27</vt:lpstr>
      <vt:lpstr>FIN</vt:lpstr>
    </vt:vector>
  </TitlesOfParts>
  <Company>360° Design Wolfgang Wiest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3M Marken</dc:title>
  <dc:creator>Dominique Sanitas</dc:creator>
  <cp:lastModifiedBy>Dominique SANITAS</cp:lastModifiedBy>
  <cp:revision>292</cp:revision>
  <cp:lastPrinted>2006-11-20T19:27:20Z</cp:lastPrinted>
  <dcterms:modified xsi:type="dcterms:W3CDTF">2015-03-19T14:58:01Z</dcterms:modified>
</cp:coreProperties>
</file>