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0"/>
  </p:notesMasterIdLst>
  <p:handoutMasterIdLst>
    <p:handoutMasterId r:id="rId31"/>
  </p:handoutMasterIdLst>
  <p:sldIdLst>
    <p:sldId id="519" r:id="rId2"/>
    <p:sldId id="523" r:id="rId3"/>
    <p:sldId id="550" r:id="rId4"/>
    <p:sldId id="554" r:id="rId5"/>
    <p:sldId id="529" r:id="rId6"/>
    <p:sldId id="530" r:id="rId7"/>
    <p:sldId id="528" r:id="rId8"/>
    <p:sldId id="531" r:id="rId9"/>
    <p:sldId id="532" r:id="rId10"/>
    <p:sldId id="546" r:id="rId11"/>
    <p:sldId id="535" r:id="rId12"/>
    <p:sldId id="566" r:id="rId13"/>
    <p:sldId id="536" r:id="rId14"/>
    <p:sldId id="537" r:id="rId15"/>
    <p:sldId id="547" r:id="rId16"/>
    <p:sldId id="555" r:id="rId17"/>
    <p:sldId id="556" r:id="rId18"/>
    <p:sldId id="565" r:id="rId19"/>
    <p:sldId id="562" r:id="rId20"/>
    <p:sldId id="560" r:id="rId21"/>
    <p:sldId id="558" r:id="rId22"/>
    <p:sldId id="559" r:id="rId23"/>
    <p:sldId id="561" r:id="rId24"/>
    <p:sldId id="545" r:id="rId25"/>
    <p:sldId id="564" r:id="rId26"/>
    <p:sldId id="521" r:id="rId27"/>
    <p:sldId id="549" r:id="rId28"/>
    <p:sldId id="488" r:id="rId2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iJR92CeeqsKP1PFMhK85cw==" hashData="/tD3aZlZ8oC/GkHzDS2SxVQLRn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C5D8FF"/>
    <a:srgbClr val="B7CFFF"/>
    <a:srgbClr val="3333FF"/>
    <a:srgbClr val="CC0099"/>
    <a:srgbClr val="FF33CC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4" autoAdjust="0"/>
    <p:restoredTop sz="46229" autoAdjust="0"/>
  </p:normalViewPr>
  <p:slideViewPr>
    <p:cSldViewPr>
      <p:cViewPr varScale="1">
        <p:scale>
          <a:sx n="67" d="100"/>
          <a:sy n="67" d="100"/>
        </p:scale>
        <p:origin x="-1356" y="-108"/>
      </p:cViewPr>
      <p:guideLst>
        <p:guide orient="horz" pos="1003"/>
        <p:guide orient="horz" pos="3317"/>
        <p:guide orient="horz" pos="576"/>
        <p:guide orient="horz" pos="4269"/>
        <p:guide pos="2880"/>
        <p:guide pos="552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0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7A61787-2956-4448-B6E9-5C2386F2BE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50888"/>
            <a:ext cx="4997450" cy="3748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748213"/>
            <a:ext cx="50038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666390-EC3A-421D-A42B-61AF22592D7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705622-3635-45DC-B252-D9FABB281A5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CBDF90-4BB2-46B4-BD18-AC5E99BE4B6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7B213-3595-40D3-9F2C-94C836CB6285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D3023-1E84-49FF-9447-6C58900F3E1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A7130-2144-41E1-AADA-03F110A3BDE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1C02B-D89D-4C41-AC40-03A2C004059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B63BC-FD32-4A6F-BE26-DC6FB9FFC43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7A477-0877-4D64-B4FE-61FE034CE89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48 pt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100" y="5988050"/>
            <a:ext cx="8747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9"/>
          <p:cNvSpPr>
            <a:spLocks noChangeArrowheads="1"/>
          </p:cNvSpPr>
          <p:nvPr userDrawn="1"/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5000"/>
              </a:lnSpc>
              <a:defRPr/>
            </a:pPr>
            <a:r>
              <a:rPr lang="de-DE" sz="3200">
                <a:latin typeface="Arial Narrow" pitchFamily="34" charset="0"/>
              </a:rPr>
              <a:t> </a:t>
            </a:r>
          </a:p>
        </p:txBody>
      </p:sp>
      <p:sp>
        <p:nvSpPr>
          <p:cNvPr id="6" name="Text Box 95"/>
          <p:cNvSpPr txBox="1">
            <a:spLocks noChangeArrowheads="1"/>
          </p:cNvSpPr>
          <p:nvPr userDrawn="1"/>
        </p:nvSpPr>
        <p:spPr bwMode="auto">
          <a:xfrm>
            <a:off x="685800" y="195263"/>
            <a:ext cx="179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3M Télécommunications</a:t>
            </a:r>
          </a:p>
        </p:txBody>
      </p:sp>
      <p:pic>
        <p:nvPicPr>
          <p:cNvPr id="7" name="Picture 97" descr="3M_Titel_Elektro+Telekom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263"/>
            <a:ext cx="91440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66" name="Rectangle 5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60388"/>
            <a:ext cx="7772400" cy="20161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5667" name="Rectangle 5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10287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1981200" cy="51181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22300"/>
            <a:ext cx="5791200" cy="51181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5290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13" y="1628775"/>
            <a:ext cx="35290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2104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76213" y="6435725"/>
            <a:ext cx="4841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460938BF-6916-4540-90FE-76160A3F98A5}" type="slidenum">
              <a:rPr lang="en-US" sz="1000">
                <a:solidFill>
                  <a:srgbClr val="808080"/>
                </a:solidFill>
                <a:latin typeface="Arial Narrow" pitchFamily="34" charset="0"/>
              </a:rPr>
              <a:pPr>
                <a:defRPr/>
              </a:pPr>
              <a:t>‹N°›</a:t>
            </a:fld>
            <a:endParaRPr lang="en-US" sz="90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494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7225" y="6572250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  <p:sp>
        <p:nvSpPr>
          <p:cNvPr id="494602" name="Text Box 10"/>
          <p:cNvSpPr txBox="1">
            <a:spLocks noChangeArrowheads="1"/>
          </p:cNvSpPr>
          <p:nvPr/>
        </p:nvSpPr>
        <p:spPr bwMode="auto">
          <a:xfrm>
            <a:off x="685800" y="195263"/>
            <a:ext cx="4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31" name="Picture 14" descr="48 p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25" y="6172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1" descr="3M_Titel_Elektro+Telekom-6"/>
          <p:cNvPicPr>
            <a:picLocks noChangeAspect="1" noChangeArrowheads="1"/>
          </p:cNvPicPr>
          <p:nvPr userDrawn="1"/>
        </p:nvPicPr>
        <p:blipFill>
          <a:blip r:embed="rId14" cstate="print"/>
          <a:srcRect l="89377" r="5901"/>
          <a:stretch>
            <a:fillRect/>
          </a:stretch>
        </p:blipFill>
        <p:spPr bwMode="auto">
          <a:xfrm>
            <a:off x="0" y="1592263"/>
            <a:ext cx="4318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24" name="Text Box 32"/>
          <p:cNvSpPr txBox="1">
            <a:spLocks noChangeArrowheads="1"/>
          </p:cNvSpPr>
          <p:nvPr userDrawn="1"/>
        </p:nvSpPr>
        <p:spPr bwMode="auto">
          <a:xfrm>
            <a:off x="685800" y="171450"/>
            <a:ext cx="2476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2B2B2"/>
                </a:solidFill>
              </a:rPr>
              <a:t>3M Télécommunications</a:t>
            </a:r>
            <a:endParaRPr lang="en-US" sz="1600">
              <a:solidFill>
                <a:srgbClr val="B2B2B2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8459787" cy="1008063"/>
          </a:xfrm>
        </p:spPr>
        <p:txBody>
          <a:bodyPr/>
          <a:lstStyle/>
          <a:p>
            <a:pPr eaLnBrk="1" hangingPunct="1"/>
            <a:r>
              <a:rPr lang="en-US" sz="5400" b="1" i="1" smtClean="0">
                <a:solidFill>
                  <a:schemeClr val="hlink"/>
                </a:solidFill>
              </a:rPr>
              <a:t>BPEO</a:t>
            </a:r>
            <a:endParaRPr lang="fr-FR" sz="1400" dirty="0" smtClean="0">
              <a:solidFill>
                <a:schemeClr val="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630988"/>
            <a:ext cx="421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000" dirty="0">
                <a:solidFill>
                  <a:schemeClr val="bg2"/>
                </a:solidFill>
              </a:rPr>
              <a:t>BPEO-Entrée ECAM Simple </a:t>
            </a:r>
            <a:r>
              <a:rPr lang="fr-FR" sz="1000" dirty="0" smtClean="0">
                <a:solidFill>
                  <a:schemeClr val="bg2"/>
                </a:solidFill>
              </a:rPr>
              <a:t>S5-18 Evolution-ed04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4837113"/>
            <a:ext cx="84597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4400" b="1" i="1" dirty="0">
                <a:solidFill>
                  <a:schemeClr val="hlink"/>
                </a:solidFill>
                <a:latin typeface="Arial Narrow" pitchFamily="34" charset="0"/>
              </a:rPr>
              <a:t>Entrée ECAM Simple </a:t>
            </a:r>
            <a:r>
              <a:rPr lang="fr-FR" sz="4400" b="1" i="1" dirty="0" smtClean="0">
                <a:solidFill>
                  <a:schemeClr val="hlink"/>
                </a:solidFill>
                <a:latin typeface="Arial Narrow" pitchFamily="34" charset="0"/>
              </a:rPr>
              <a:t>S 5-18 </a:t>
            </a:r>
            <a:r>
              <a:rPr lang="fr-FR" sz="4400" b="1" i="1" dirty="0">
                <a:solidFill>
                  <a:schemeClr val="hlink"/>
                </a:solidFill>
                <a:latin typeface="Arial Narrow" pitchFamily="34" charset="0"/>
              </a:rPr>
              <a:t>Evolution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592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781550"/>
            <a:ext cx="349408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554" name="Rectangle 2"/>
          <p:cNvSpPr>
            <a:spLocks noChangeArrowheads="1"/>
          </p:cNvSpPr>
          <p:nvPr/>
        </p:nvSpPr>
        <p:spPr bwMode="auto">
          <a:xfrm>
            <a:off x="539750" y="1123950"/>
            <a:ext cx="62277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Afin d’obtenir un serrage optimal, des cloisons présentes sur les brides doivent être retirées ou non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La lecture pour déterminer si on retire ou pas les cloisons sur le jeu de brides s’effectue dans cette zone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Dans l’exemple ci-dessous les cloisons du jeu de bride n°2 doivent être retirées</a:t>
            </a:r>
          </a:p>
        </p:txBody>
      </p:sp>
      <p:pic>
        <p:nvPicPr>
          <p:cNvPr id="1047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113" y="512763"/>
            <a:ext cx="22590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coupe des cloisons ou pas</a:t>
            </a:r>
          </a:p>
        </p:txBody>
      </p:sp>
      <p:sp>
        <p:nvSpPr>
          <p:cNvPr id="1047557" name="Rectangle 5"/>
          <p:cNvSpPr>
            <a:spLocks noChangeArrowheads="1"/>
          </p:cNvSpPr>
          <p:nvPr/>
        </p:nvSpPr>
        <p:spPr bwMode="auto">
          <a:xfrm>
            <a:off x="7740650" y="549275"/>
            <a:ext cx="252413" cy="2951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03350" y="3860800"/>
            <a:ext cx="3421063" cy="1549400"/>
            <a:chOff x="884" y="2432"/>
            <a:chExt cx="2155" cy="976"/>
          </a:xfrm>
        </p:grpSpPr>
        <p:pic>
          <p:nvPicPr>
            <p:cNvPr id="1127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4" y="2455"/>
              <a:ext cx="2155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80" name="Group 8"/>
            <p:cNvGrpSpPr>
              <a:grpSpLocks/>
            </p:cNvGrpSpPr>
            <p:nvPr/>
          </p:nvGrpSpPr>
          <p:grpSpPr bwMode="auto">
            <a:xfrm rot="901794" flipH="1">
              <a:off x="907" y="2773"/>
              <a:ext cx="658" cy="272"/>
              <a:chOff x="4626" y="3045"/>
              <a:chExt cx="658" cy="272"/>
            </a:xfrm>
          </p:grpSpPr>
          <p:grpSp>
            <p:nvGrpSpPr>
              <p:cNvPr id="11288" name="Group 9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1290" name="Freeform 10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91" name="Freeform 11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136 h 545"/>
                    <a:gd name="T2" fmla="*/ 0 w 272"/>
                    <a:gd name="T3" fmla="*/ 68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2" name="Arc 12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3" name="Arc 13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4" name="Oval 14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1289" name="Line 15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281" name="Line 16"/>
            <p:cNvSpPr>
              <a:spLocks noChangeShapeType="1"/>
            </p:cNvSpPr>
            <p:nvPr/>
          </p:nvSpPr>
          <p:spPr bwMode="auto">
            <a:xfrm rot="5400000">
              <a:off x="1598" y="2920"/>
              <a:ext cx="9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282" name="Group 17"/>
            <p:cNvGrpSpPr>
              <a:grpSpLocks/>
            </p:cNvGrpSpPr>
            <p:nvPr/>
          </p:nvGrpSpPr>
          <p:grpSpPr bwMode="auto">
            <a:xfrm>
              <a:off x="1315" y="3112"/>
              <a:ext cx="1411" cy="136"/>
              <a:chOff x="1247" y="3656"/>
              <a:chExt cx="1411" cy="136"/>
            </a:xfrm>
          </p:grpSpPr>
          <p:sp>
            <p:nvSpPr>
              <p:cNvPr id="11285" name="Line 18"/>
              <p:cNvSpPr>
                <a:spLocks noChangeShapeType="1"/>
              </p:cNvSpPr>
              <p:nvPr/>
            </p:nvSpPr>
            <p:spPr bwMode="auto">
              <a:xfrm>
                <a:off x="1360" y="3724"/>
                <a:ext cx="12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6" name="AutoShape 19"/>
              <p:cNvSpPr>
                <a:spLocks noChangeArrowheads="1"/>
              </p:cNvSpPr>
              <p:nvPr/>
            </p:nvSpPr>
            <p:spPr bwMode="auto">
              <a:xfrm rot="5400000">
                <a:off x="1238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287" name="AutoShape 20"/>
              <p:cNvSpPr>
                <a:spLocks noChangeArrowheads="1"/>
              </p:cNvSpPr>
              <p:nvPr/>
            </p:nvSpPr>
            <p:spPr bwMode="auto">
              <a:xfrm rot="16200000" flipH="1">
                <a:off x="2531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283" name="Line 21"/>
            <p:cNvSpPr>
              <a:spLocks noChangeShapeType="1"/>
            </p:cNvSpPr>
            <p:nvPr/>
          </p:nvSpPr>
          <p:spPr bwMode="auto">
            <a:xfrm rot="5400000">
              <a:off x="1439" y="2920"/>
              <a:ext cx="9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4" name="Line 22"/>
            <p:cNvSpPr>
              <a:spLocks noChangeShapeType="1"/>
            </p:cNvSpPr>
            <p:nvPr/>
          </p:nvSpPr>
          <p:spPr bwMode="auto">
            <a:xfrm rot="10800000">
              <a:off x="1928" y="2432"/>
              <a:ext cx="15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72" name="Rectangle 23"/>
          <p:cNvSpPr>
            <a:spLocks noChangeArrowheads="1"/>
          </p:cNvSpPr>
          <p:nvPr/>
        </p:nvSpPr>
        <p:spPr bwMode="auto">
          <a:xfrm>
            <a:off x="4932363" y="4113213"/>
            <a:ext cx="385127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3" name="Text Box 33"/>
          <p:cNvSpPr txBox="1">
            <a:spLocks noChangeArrowheads="1"/>
          </p:cNvSpPr>
          <p:nvPr/>
        </p:nvSpPr>
        <p:spPr bwMode="auto">
          <a:xfrm>
            <a:off x="5651500" y="5770563"/>
            <a:ext cx="1441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4D4D4D"/>
                </a:solidFill>
              </a:rPr>
              <a:t>Bride avec cloisons</a:t>
            </a:r>
            <a:endParaRPr lang="fr-FR" sz="1200" b="1" i="1">
              <a:solidFill>
                <a:srgbClr val="4D4D4D"/>
              </a:solidFill>
            </a:endParaRPr>
          </a:p>
        </p:txBody>
      </p:sp>
      <p:sp>
        <p:nvSpPr>
          <p:cNvPr id="11274" name="Text Box 35"/>
          <p:cNvSpPr txBox="1">
            <a:spLocks noChangeArrowheads="1"/>
          </p:cNvSpPr>
          <p:nvPr/>
        </p:nvSpPr>
        <p:spPr bwMode="auto">
          <a:xfrm>
            <a:off x="7488238" y="5770563"/>
            <a:ext cx="15128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4D4D4D"/>
                </a:solidFill>
              </a:rPr>
              <a:t>Bride SANS </a:t>
            </a:r>
            <a:r>
              <a:rPr lang="en-US" sz="1200" b="1" i="1" dirty="0" err="1">
                <a:solidFill>
                  <a:srgbClr val="4D4D4D"/>
                </a:solidFill>
              </a:rPr>
              <a:t>cloison</a:t>
            </a:r>
            <a:endParaRPr lang="fr-FR" sz="1200" b="1" i="1" dirty="0">
              <a:solidFill>
                <a:srgbClr val="4D4D4D"/>
              </a:solidFill>
            </a:endParaRPr>
          </a:p>
        </p:txBody>
      </p:sp>
      <p:sp>
        <p:nvSpPr>
          <p:cNvPr id="1047588" name="Rectangle 36"/>
          <p:cNvSpPr>
            <a:spLocks noChangeArrowheads="1"/>
          </p:cNvSpPr>
          <p:nvPr/>
        </p:nvSpPr>
        <p:spPr bwMode="auto">
          <a:xfrm>
            <a:off x="7380288" y="4689475"/>
            <a:ext cx="1692275" cy="13319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04759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5697538"/>
            <a:ext cx="9207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593" name="Rectangle 41"/>
          <p:cNvSpPr>
            <a:spLocks noChangeArrowheads="1"/>
          </p:cNvSpPr>
          <p:nvPr/>
        </p:nvSpPr>
        <p:spPr bwMode="auto">
          <a:xfrm>
            <a:off x="503238" y="5624513"/>
            <a:ext cx="3708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Retirer les cloisons sur les 2 brides avec une pince</a:t>
            </a:r>
          </a:p>
        </p:txBody>
      </p:sp>
      <p:sp>
        <p:nvSpPr>
          <p:cNvPr id="32" name="Rectangle 3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04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104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554" grpId="0" build="p"/>
      <p:bldP spid="1047557" grpId="0" animBg="1"/>
      <p:bldP spid="1047557" grpId="1" animBg="1"/>
      <p:bldP spid="1047557" grpId="2" animBg="1"/>
      <p:bldP spid="11273" grpId="0"/>
      <p:bldP spid="11274" grpId="0"/>
      <p:bldP spid="1047588" grpId="0" animBg="1"/>
      <p:bldP spid="1047588" grpId="1" animBg="1"/>
      <p:bldP spid="104759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9" name="Picture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1963" y="728663"/>
            <a:ext cx="22606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43" name="Rectangle 3"/>
          <p:cNvSpPr>
            <a:spLocks noChangeArrowheads="1"/>
          </p:cNvSpPr>
          <p:nvPr/>
        </p:nvSpPr>
        <p:spPr bwMode="auto">
          <a:xfrm>
            <a:off x="539750" y="1123950"/>
            <a:ext cx="6624638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d’obtenir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optimale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il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nécessaire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définir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doit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entretoise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entretoise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se place entre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déterminer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entretoise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l’entretoise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identifiée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C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”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doit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sélectionnée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Détacher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l’entretoise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centrale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l’entretoise ou pas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8064500" y="1089025"/>
            <a:ext cx="719138" cy="1692275"/>
            <a:chOff x="5035" y="686"/>
            <a:chExt cx="453" cy="1066"/>
          </a:xfrm>
        </p:grpSpPr>
        <p:sp>
          <p:nvSpPr>
            <p:cNvPr id="12315" name="Line 50"/>
            <p:cNvSpPr>
              <a:spLocks noChangeShapeType="1"/>
            </p:cNvSpPr>
            <p:nvPr/>
          </p:nvSpPr>
          <p:spPr bwMode="auto">
            <a:xfrm>
              <a:off x="5035" y="1752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6" name="Line 51"/>
            <p:cNvSpPr>
              <a:spLocks noChangeShapeType="1"/>
            </p:cNvSpPr>
            <p:nvPr/>
          </p:nvSpPr>
          <p:spPr bwMode="auto">
            <a:xfrm>
              <a:off x="5216" y="686"/>
              <a:ext cx="272" cy="10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7" name="Line 52"/>
            <p:cNvSpPr>
              <a:spLocks noChangeShapeType="1"/>
            </p:cNvSpPr>
            <p:nvPr/>
          </p:nvSpPr>
          <p:spPr bwMode="auto">
            <a:xfrm>
              <a:off x="5035" y="686"/>
              <a:ext cx="1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8" name="Line 53"/>
            <p:cNvSpPr>
              <a:spLocks noChangeShapeType="1"/>
            </p:cNvSpPr>
            <p:nvPr/>
          </p:nvSpPr>
          <p:spPr bwMode="auto">
            <a:xfrm>
              <a:off x="5035" y="686"/>
              <a:ext cx="0" cy="10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790575" y="4941888"/>
            <a:ext cx="3673475" cy="1244600"/>
            <a:chOff x="498" y="3077"/>
            <a:chExt cx="2314" cy="784"/>
          </a:xfrm>
        </p:grpSpPr>
        <p:pic>
          <p:nvPicPr>
            <p:cNvPr id="12299" name="Picture 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8" y="3077"/>
              <a:ext cx="2314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300" name="Group 59"/>
            <p:cNvGrpSpPr>
              <a:grpSpLocks/>
            </p:cNvGrpSpPr>
            <p:nvPr/>
          </p:nvGrpSpPr>
          <p:grpSpPr bwMode="auto">
            <a:xfrm rot="-1639826">
              <a:off x="1950" y="3181"/>
              <a:ext cx="658" cy="272"/>
              <a:chOff x="4626" y="3045"/>
              <a:chExt cx="658" cy="272"/>
            </a:xfrm>
          </p:grpSpPr>
          <p:grpSp>
            <p:nvGrpSpPr>
              <p:cNvPr id="12308" name="Group 60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2310" name="Freeform 61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11" name="Freeform 62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136 h 545"/>
                    <a:gd name="T2" fmla="*/ 0 w 272"/>
                    <a:gd name="T3" fmla="*/ 68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12" name="Arc 63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13" name="Arc 64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14" name="Oval 65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2309" name="Line 66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301" name="Group 68"/>
            <p:cNvGrpSpPr>
              <a:grpSpLocks/>
            </p:cNvGrpSpPr>
            <p:nvPr/>
          </p:nvGrpSpPr>
          <p:grpSpPr bwMode="auto">
            <a:xfrm>
              <a:off x="930" y="3566"/>
              <a:ext cx="1411" cy="136"/>
              <a:chOff x="1247" y="3656"/>
              <a:chExt cx="1411" cy="136"/>
            </a:xfrm>
          </p:grpSpPr>
          <p:sp>
            <p:nvSpPr>
              <p:cNvPr id="12305" name="Line 69"/>
              <p:cNvSpPr>
                <a:spLocks noChangeShapeType="1"/>
              </p:cNvSpPr>
              <p:nvPr/>
            </p:nvSpPr>
            <p:spPr bwMode="auto">
              <a:xfrm>
                <a:off x="1360" y="3724"/>
                <a:ext cx="12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06" name="AutoShape 70"/>
              <p:cNvSpPr>
                <a:spLocks noChangeArrowheads="1"/>
              </p:cNvSpPr>
              <p:nvPr/>
            </p:nvSpPr>
            <p:spPr bwMode="auto">
              <a:xfrm rot="5400000">
                <a:off x="1238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307" name="AutoShape 71"/>
              <p:cNvSpPr>
                <a:spLocks noChangeArrowheads="1"/>
              </p:cNvSpPr>
              <p:nvPr/>
            </p:nvSpPr>
            <p:spPr bwMode="auto">
              <a:xfrm rot="16200000" flipH="1">
                <a:off x="2531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2302" name="Line 76"/>
            <p:cNvSpPr>
              <a:spLocks noChangeShapeType="1"/>
            </p:cNvSpPr>
            <p:nvPr/>
          </p:nvSpPr>
          <p:spPr bwMode="auto">
            <a:xfrm>
              <a:off x="1882" y="3254"/>
              <a:ext cx="182" cy="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3" name="Line 77"/>
            <p:cNvSpPr>
              <a:spLocks noChangeShapeType="1"/>
            </p:cNvSpPr>
            <p:nvPr/>
          </p:nvSpPr>
          <p:spPr bwMode="auto">
            <a:xfrm>
              <a:off x="1701" y="3254"/>
              <a:ext cx="1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4" name="Line 78"/>
            <p:cNvSpPr>
              <a:spLocks noChangeShapeType="1"/>
            </p:cNvSpPr>
            <p:nvPr/>
          </p:nvSpPr>
          <p:spPr bwMode="auto">
            <a:xfrm>
              <a:off x="1701" y="3254"/>
              <a:ext cx="0" cy="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034320" name="Picture 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4741863"/>
            <a:ext cx="2159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21" name="Rectangle 81"/>
          <p:cNvSpPr>
            <a:spLocks noChangeArrowheads="1"/>
          </p:cNvSpPr>
          <p:nvPr/>
        </p:nvSpPr>
        <p:spPr bwMode="auto">
          <a:xfrm>
            <a:off x="6119813" y="5805488"/>
            <a:ext cx="936625" cy="7921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034322" name="Picture 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4868863"/>
            <a:ext cx="165576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rot="10800000" flipH="1" flipV="1">
            <a:off x="8100392" y="4761148"/>
            <a:ext cx="396044" cy="290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103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43" grpId="0" uiExpand="1" build="p"/>
      <p:bldP spid="1034321" grpId="0" uiExpand="1" animBg="1"/>
      <p:bldP spid="1034321" grpId="1" uiExpand="1" animBg="1"/>
      <p:bldP spid="31" grpId="0" animBg="1"/>
      <p:bldP spid="3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392996"/>
            <a:ext cx="2008509" cy="293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32656"/>
            <a:ext cx="2008509" cy="293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444208" y="1808944"/>
            <a:ext cx="2671763" cy="215900"/>
            <a:chOff x="1809" y="3090"/>
            <a:chExt cx="1683" cy="136"/>
          </a:xfrm>
        </p:grpSpPr>
        <p:sp>
          <p:nvSpPr>
            <p:cNvPr id="11289" name="Line 13"/>
            <p:cNvSpPr>
              <a:spLocks noChangeShapeType="1"/>
            </p:cNvSpPr>
            <p:nvPr/>
          </p:nvSpPr>
          <p:spPr bwMode="auto">
            <a:xfrm>
              <a:off x="1922" y="3158"/>
              <a:ext cx="14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AutoShape 14"/>
            <p:cNvSpPr>
              <a:spLocks noChangeArrowheads="1"/>
            </p:cNvSpPr>
            <p:nvPr/>
          </p:nvSpPr>
          <p:spPr bwMode="auto">
            <a:xfrm rot="5400000">
              <a:off x="1800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1" name="AutoShape 15"/>
            <p:cNvSpPr>
              <a:spLocks noChangeArrowheads="1"/>
            </p:cNvSpPr>
            <p:nvPr/>
          </p:nvSpPr>
          <p:spPr bwMode="auto">
            <a:xfrm rot="16200000" flipH="1">
              <a:off x="3365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268" name="Rectangle 21"/>
          <p:cNvSpPr>
            <a:spLocks noGrp="1" noChangeArrowheads="1"/>
          </p:cNvSpPr>
          <p:nvPr>
            <p:ph type="title"/>
          </p:nvPr>
        </p:nvSpPr>
        <p:spPr>
          <a:xfrm>
            <a:off x="539750" y="512676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Exemples</a:t>
            </a:r>
            <a:r>
              <a:rPr lang="en-US" dirty="0" smtClean="0"/>
              <a:t> de lectures</a:t>
            </a:r>
          </a:p>
        </p:txBody>
      </p:sp>
      <p:sp>
        <p:nvSpPr>
          <p:cNvPr id="36" name="Rectangle 3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444208" y="4077072"/>
            <a:ext cx="2671763" cy="215900"/>
            <a:chOff x="1809" y="3090"/>
            <a:chExt cx="1683" cy="136"/>
          </a:xfrm>
        </p:grpSpPr>
        <p:sp>
          <p:nvSpPr>
            <p:cNvPr id="44" name="Line 13"/>
            <p:cNvSpPr>
              <a:spLocks noChangeShapeType="1"/>
            </p:cNvSpPr>
            <p:nvPr/>
          </p:nvSpPr>
          <p:spPr bwMode="auto">
            <a:xfrm>
              <a:off x="1922" y="3158"/>
              <a:ext cx="14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 rot="5400000">
              <a:off x="1800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AutoShape 15"/>
            <p:cNvSpPr>
              <a:spLocks noChangeArrowheads="1"/>
            </p:cNvSpPr>
            <p:nvPr/>
          </p:nvSpPr>
          <p:spPr bwMode="auto">
            <a:xfrm rot="16200000" flipH="1">
              <a:off x="3365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468052" y="3429000"/>
            <a:ext cx="65522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539552" y="3645024"/>
            <a:ext cx="6084676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Garniture Ø14 à 18mm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lecture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ligne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Ø le plus petit avec brides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conséquence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Ne pas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d’entretoise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31187" name="Rectangle 19"/>
          <p:cNvSpPr>
            <a:spLocks noChangeArrowheads="1"/>
          </p:cNvSpPr>
          <p:nvPr/>
        </p:nvSpPr>
        <p:spPr bwMode="auto">
          <a:xfrm>
            <a:off x="539750" y="944724"/>
            <a:ext cx="644451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Garniture Ø5 à 8mm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lecture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ligne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Ø le plus petit avec brides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conséquence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n°1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Conserver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n°1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l’entretoise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3526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Mise en oeuvre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03648" y="4415656"/>
            <a:ext cx="6156684" cy="146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668" y="1268760"/>
            <a:ext cx="162596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78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1268413"/>
            <a:ext cx="2230437" cy="201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315" name="Rectangle 3"/>
          <p:cNvSpPr>
            <a:spLocks noChangeArrowheads="1"/>
          </p:cNvSpPr>
          <p:nvPr/>
        </p:nvSpPr>
        <p:spPr bwMode="auto">
          <a:xfrm>
            <a:off x="539750" y="1233488"/>
            <a:ext cx="4537075" cy="23034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Monter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SANS SERRER avec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Monter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SANS SERRER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341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Installation des éléments sélectionnés sur le câble</a:t>
            </a:r>
          </a:p>
        </p:txBody>
      </p:sp>
      <p:sp>
        <p:nvSpPr>
          <p:cNvPr id="1037349" name="Text Box 37"/>
          <p:cNvSpPr txBox="1">
            <a:spLocks noChangeArrowheads="1"/>
          </p:cNvSpPr>
          <p:nvPr/>
        </p:nvSpPr>
        <p:spPr bwMode="auto">
          <a:xfrm>
            <a:off x="7596336" y="4653136"/>
            <a:ext cx="97313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Côté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longueur</a:t>
            </a:r>
            <a:r>
              <a:rPr lang="en-US" sz="1600" b="1" i="1" dirty="0">
                <a:solidFill>
                  <a:srgbClr val="4D4D4D"/>
                </a:solidFill>
              </a:rPr>
              <a:t> de </a:t>
            </a:r>
            <a:r>
              <a:rPr lang="en-US" sz="1600" b="1" i="1" dirty="0" err="1">
                <a:solidFill>
                  <a:srgbClr val="4D4D4D"/>
                </a:solidFill>
              </a:rPr>
              <a:t>câble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037350" name="Text Box 38"/>
          <p:cNvSpPr txBox="1">
            <a:spLocks noChangeArrowheads="1"/>
          </p:cNvSpPr>
          <p:nvPr/>
        </p:nvSpPr>
        <p:spPr bwMode="auto">
          <a:xfrm>
            <a:off x="467544" y="4775373"/>
            <a:ext cx="864096" cy="488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Côté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boitier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037381" name="Rectangle 69"/>
          <p:cNvSpPr>
            <a:spLocks noChangeArrowheads="1"/>
          </p:cNvSpPr>
          <p:nvPr/>
        </p:nvSpPr>
        <p:spPr bwMode="auto">
          <a:xfrm>
            <a:off x="539750" y="3536950"/>
            <a:ext cx="8172450" cy="9366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Placer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prêtant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attention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360" name="Text Box 39"/>
          <p:cNvSpPr txBox="1">
            <a:spLocks noChangeArrowheads="1"/>
          </p:cNvSpPr>
          <p:nvPr/>
        </p:nvSpPr>
        <p:spPr bwMode="auto">
          <a:xfrm>
            <a:off x="5832140" y="6200775"/>
            <a:ext cx="15478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Ecrou</a:t>
            </a:r>
            <a:r>
              <a:rPr lang="en-US" sz="1600" b="1" i="1" dirty="0">
                <a:solidFill>
                  <a:srgbClr val="4D4D4D"/>
                </a:solidFill>
              </a:rPr>
              <a:t> de </a:t>
            </a:r>
            <a:r>
              <a:rPr lang="en-US" sz="1600" b="1" i="1" dirty="0" err="1">
                <a:solidFill>
                  <a:srgbClr val="4D4D4D"/>
                </a:solidFill>
              </a:rPr>
              <a:t>presse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étoupe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61" name="Line 42"/>
          <p:cNvSpPr>
            <a:spLocks noChangeShapeType="1"/>
          </p:cNvSpPr>
          <p:nvPr/>
        </p:nvSpPr>
        <p:spPr bwMode="auto">
          <a:xfrm flipV="1">
            <a:off x="2593975" y="5697252"/>
            <a:ext cx="0" cy="398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358" name="Text Box 41"/>
          <p:cNvSpPr txBox="1">
            <a:spLocks noChangeArrowheads="1"/>
          </p:cNvSpPr>
          <p:nvPr/>
        </p:nvSpPr>
        <p:spPr bwMode="auto">
          <a:xfrm>
            <a:off x="1762969" y="6200775"/>
            <a:ext cx="15128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4D4D4D"/>
                </a:solidFill>
              </a:rPr>
              <a:t>Corps de </a:t>
            </a:r>
            <a:r>
              <a:rPr lang="en-US" sz="1600" b="1" i="1" dirty="0" err="1">
                <a:solidFill>
                  <a:srgbClr val="4D4D4D"/>
                </a:solidFill>
              </a:rPr>
              <a:t>presse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étoupe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59" name="Line 43"/>
          <p:cNvSpPr>
            <a:spLocks noChangeShapeType="1"/>
          </p:cNvSpPr>
          <p:nvPr/>
        </p:nvSpPr>
        <p:spPr bwMode="auto">
          <a:xfrm flipV="1">
            <a:off x="6552220" y="5697252"/>
            <a:ext cx="0" cy="398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356" name="Text Box 40"/>
          <p:cNvSpPr txBox="1">
            <a:spLocks noChangeArrowheads="1"/>
          </p:cNvSpPr>
          <p:nvPr/>
        </p:nvSpPr>
        <p:spPr bwMode="auto">
          <a:xfrm>
            <a:off x="4859003" y="6200775"/>
            <a:ext cx="973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4D4D4D"/>
                </a:solidFill>
              </a:rPr>
              <a:t>Garniture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54" name="Text Box 60"/>
          <p:cNvSpPr txBox="1">
            <a:spLocks noChangeArrowheads="1"/>
          </p:cNvSpPr>
          <p:nvPr/>
        </p:nvSpPr>
        <p:spPr bwMode="auto">
          <a:xfrm>
            <a:off x="3707904" y="6200775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Entretoise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30" name="Line 43"/>
          <p:cNvSpPr>
            <a:spLocks noChangeShapeType="1"/>
          </p:cNvSpPr>
          <p:nvPr/>
        </p:nvSpPr>
        <p:spPr bwMode="auto">
          <a:xfrm flipV="1">
            <a:off x="5292080" y="5697252"/>
            <a:ext cx="0" cy="398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23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5472100" y="1235559"/>
            <a:ext cx="288032" cy="3212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H="1">
            <a:off x="5868144" y="1556792"/>
            <a:ext cx="288032" cy="3212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16200000">
            <a:off x="7864965" y="1468183"/>
            <a:ext cx="0" cy="465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8" name="Line 43"/>
          <p:cNvSpPr>
            <a:spLocks noChangeShapeType="1"/>
          </p:cNvSpPr>
          <p:nvPr/>
        </p:nvSpPr>
        <p:spPr bwMode="auto">
          <a:xfrm flipV="1">
            <a:off x="4319972" y="5697252"/>
            <a:ext cx="0" cy="398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5" grpId="0" uiExpand="1" build="p"/>
      <p:bldP spid="1037349" grpId="0"/>
      <p:bldP spid="1037350" grpId="0" animBg="1"/>
      <p:bldP spid="1037381" grpId="0"/>
      <p:bldP spid="14360" grpId="0"/>
      <p:bldP spid="14361" grpId="0" animBg="1"/>
      <p:bldP spid="14358" grpId="0"/>
      <p:bldP spid="14359" grpId="0" animBg="1"/>
      <p:bldP spid="14356" grpId="0"/>
      <p:bldP spid="14354" grpId="0"/>
      <p:bldP spid="30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7" grpId="2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ChangeArrowheads="1"/>
          </p:cNvSpPr>
          <p:nvPr/>
        </p:nvSpPr>
        <p:spPr bwMode="auto">
          <a:xfrm>
            <a:off x="539750" y="1089025"/>
            <a:ext cx="83169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longueur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préparation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varie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selon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 type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utilisé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b="1" i="1" dirty="0" smtClean="0">
                <a:solidFill>
                  <a:srgbClr val="4D4D4D"/>
                </a:solidFill>
                <a:latin typeface="Arial Narrow" pitchFamily="34" charset="0"/>
              </a:rPr>
              <a:t>1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1,60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2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600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3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2,20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organiseurs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nouvelle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génération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permettent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stocker les tubes et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gérer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nues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jusqu’aux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cassettes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d’épissurage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Préparation du câble – Longueur dénudage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539552" y="1196752"/>
            <a:ext cx="500435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Assurez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vous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soit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coupée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net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dirty="0" err="1" smtClean="0"/>
              <a:t>Précautions</a:t>
            </a:r>
            <a:endParaRPr lang="en-US" dirty="0" smtClean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1306" y="1268760"/>
            <a:ext cx="3263182" cy="229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20" y="2024844"/>
            <a:ext cx="866452" cy="8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2" name="Groupe 13"/>
          <p:cNvGrpSpPr/>
          <p:nvPr/>
        </p:nvGrpSpPr>
        <p:grpSpPr>
          <a:xfrm>
            <a:off x="539553" y="1700808"/>
            <a:ext cx="8424935" cy="4293096"/>
            <a:chOff x="539553" y="1700808"/>
            <a:chExt cx="8424935" cy="4293096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564" y="3651240"/>
              <a:ext cx="8316924" cy="2342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539553" y="1700808"/>
              <a:ext cx="50045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Vérifier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l’intégrité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l’extrémité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gaine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du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:</a:t>
              </a: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rayure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coupure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fissure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ni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craquelure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11" name="Line 18"/>
          <p:cNvSpPr>
            <a:spLocks noChangeShapeType="1"/>
          </p:cNvSpPr>
          <p:nvPr/>
        </p:nvSpPr>
        <p:spPr bwMode="auto">
          <a:xfrm rot="10800000" flipV="1">
            <a:off x="7236296" y="1376772"/>
            <a:ext cx="0" cy="506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e 21"/>
          <p:cNvGrpSpPr/>
          <p:nvPr/>
        </p:nvGrpSpPr>
        <p:grpSpPr>
          <a:xfrm>
            <a:off x="3023828" y="5301208"/>
            <a:ext cx="4392488" cy="506859"/>
            <a:chOff x="3023828" y="5301208"/>
            <a:chExt cx="4392488" cy="506859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302382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10394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148064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300192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7416316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164" y="33265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37" y="4972774"/>
            <a:ext cx="5263071" cy="18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NE PAS FAIRE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76653" y="2109825"/>
            <a:ext cx="1918778" cy="381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88922"/>
            <a:ext cx="30603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620" y="4113076"/>
            <a:ext cx="3870645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60541"/>
            <a:ext cx="3060340" cy="17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540" y="2816932"/>
            <a:ext cx="4572508" cy="12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104964"/>
            <a:ext cx="864096" cy="86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lèche droite 23"/>
          <p:cNvSpPr/>
          <p:nvPr/>
        </p:nvSpPr>
        <p:spPr bwMode="auto">
          <a:xfrm>
            <a:off x="827584" y="3248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droite 25"/>
          <p:cNvSpPr/>
          <p:nvPr/>
        </p:nvSpPr>
        <p:spPr bwMode="auto">
          <a:xfrm rot="13773102">
            <a:off x="2810613" y="355984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Flèche droite 26"/>
          <p:cNvSpPr/>
          <p:nvPr/>
        </p:nvSpPr>
        <p:spPr bwMode="auto">
          <a:xfrm rot="5400000">
            <a:off x="3797914" y="409507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Flèche droite 27"/>
          <p:cNvSpPr/>
          <p:nvPr/>
        </p:nvSpPr>
        <p:spPr bwMode="auto">
          <a:xfrm rot="2973102">
            <a:off x="650373" y="4783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Flèche droite 28"/>
          <p:cNvSpPr/>
          <p:nvPr/>
        </p:nvSpPr>
        <p:spPr bwMode="auto">
          <a:xfrm rot="5400000">
            <a:off x="2105726" y="1502786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9892" y="1088922"/>
            <a:ext cx="5544108" cy="19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lèche droite 29"/>
          <p:cNvSpPr/>
          <p:nvPr/>
        </p:nvSpPr>
        <p:spPr bwMode="auto">
          <a:xfrm rot="5400000">
            <a:off x="4950042" y="1250758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droite 30"/>
          <p:cNvSpPr/>
          <p:nvPr/>
        </p:nvSpPr>
        <p:spPr bwMode="auto">
          <a:xfrm rot="5400000">
            <a:off x="7326306" y="15747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Flèche droite 31"/>
          <p:cNvSpPr/>
          <p:nvPr/>
        </p:nvSpPr>
        <p:spPr bwMode="auto">
          <a:xfrm rot="5400000">
            <a:off x="7902370" y="387905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droite 32"/>
          <p:cNvSpPr/>
          <p:nvPr/>
        </p:nvSpPr>
        <p:spPr bwMode="auto">
          <a:xfrm rot="16200000">
            <a:off x="6714238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Flèche droite 33"/>
          <p:cNvSpPr/>
          <p:nvPr/>
        </p:nvSpPr>
        <p:spPr bwMode="auto">
          <a:xfrm rot="16200000">
            <a:off x="4842030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12260" y="0"/>
            <a:ext cx="1044116" cy="10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396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4937125"/>
            <a:ext cx="586898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9362" name="Rectangle 2"/>
          <p:cNvSpPr>
            <a:spLocks noChangeArrowheads="1"/>
          </p:cNvSpPr>
          <p:nvPr/>
        </p:nvSpPr>
        <p:spPr bwMode="auto">
          <a:xfrm>
            <a:off x="539750" y="1125538"/>
            <a:ext cx="7200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D’une manière générale, conserver 90mm de longueur de porteurs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  <a:ln/>
        </p:spPr>
        <p:txBody>
          <a:bodyPr/>
          <a:lstStyle/>
          <a:p>
            <a:r>
              <a:rPr lang="en-US"/>
              <a:t>Préparation du câble - Porteurs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539750" y="3681661"/>
            <a:ext cx="7416800" cy="10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9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Conserver 10mm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d’armature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métallique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l’option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“kit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la masse” 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utilisée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9750" y="1836229"/>
            <a:ext cx="8245475" cy="1628775"/>
            <a:chOff x="340" y="1066"/>
            <a:chExt cx="5194" cy="1026"/>
          </a:xfrm>
        </p:grpSpPr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40" y="1066"/>
              <a:ext cx="1556" cy="934"/>
              <a:chOff x="340" y="1570"/>
              <a:chExt cx="1556" cy="934"/>
            </a:xfrm>
          </p:grpSpPr>
          <p:pic>
            <p:nvPicPr>
              <p:cNvPr id="1039366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0" y="1570"/>
                <a:ext cx="1495" cy="934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989" y="1616"/>
                <a:ext cx="907" cy="657"/>
                <a:chOff x="989" y="1616"/>
                <a:chExt cx="907" cy="657"/>
              </a:xfrm>
            </p:grpSpPr>
            <p:sp>
              <p:nvSpPr>
                <p:cNvPr id="1039370" name="Line 1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55" y="1471"/>
                  <a:ext cx="460" cy="79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1" name="Line 1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989" y="1616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2" name="Line 1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1791" y="2092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4" name="Text Box 14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1270" y="1706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200" y="1066"/>
              <a:ext cx="1565" cy="866"/>
              <a:chOff x="2200" y="1570"/>
              <a:chExt cx="1565" cy="866"/>
            </a:xfrm>
          </p:grpSpPr>
          <p:pic>
            <p:nvPicPr>
              <p:cNvPr id="1039367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00" y="1570"/>
                <a:ext cx="1496" cy="86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812" y="1729"/>
                <a:ext cx="953" cy="657"/>
                <a:chOff x="2812" y="1729"/>
                <a:chExt cx="953" cy="657"/>
              </a:xfrm>
            </p:grpSpPr>
            <p:sp>
              <p:nvSpPr>
                <p:cNvPr id="1039377" name="Line 1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86" y="1576"/>
                  <a:ext cx="481" cy="83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8" name="Line 1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2812" y="1729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9" name="Line 1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660" y="2205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0" name="Text Box 20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3093" y="1819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4017" y="1066"/>
              <a:ext cx="1517" cy="1026"/>
              <a:chOff x="4017" y="1570"/>
              <a:chExt cx="1517" cy="1026"/>
            </a:xfrm>
          </p:grpSpPr>
          <p:pic>
            <p:nvPicPr>
              <p:cNvPr id="103936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17" y="1570"/>
                <a:ext cx="1496" cy="102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4584" y="1593"/>
                <a:ext cx="950" cy="748"/>
                <a:chOff x="4536" y="1593"/>
                <a:chExt cx="950" cy="748"/>
              </a:xfrm>
            </p:grpSpPr>
            <p:sp>
              <p:nvSpPr>
                <p:cNvPr id="1039388" name="Line 2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56" y="1454"/>
                  <a:ext cx="447" cy="77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9" name="Line 2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536" y="1593"/>
                  <a:ext cx="171" cy="2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0" name="Line 3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301" y="2024"/>
                  <a:ext cx="185" cy="31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1" name="Text Box 31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4876" y="1684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</p:grpSp>
      <p:sp>
        <p:nvSpPr>
          <p:cNvPr id="29" name="Rectangle 2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12876"/>
            <a:ext cx="6912260" cy="337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2131" name="Rectangle 3"/>
          <p:cNvSpPr>
            <a:spLocks noChangeArrowheads="1"/>
          </p:cNvSpPr>
          <p:nvPr/>
        </p:nvSpPr>
        <p:spPr bwMode="auto">
          <a:xfrm>
            <a:off x="539750" y="1160463"/>
            <a:ext cx="7416626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d’améliorer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l’étancheité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nettoyer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dizaine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centimètres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7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/>
              <a:t>Dégraissage du câble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>
                <a:solidFill>
                  <a:schemeClr val="hlink"/>
                </a:solidFill>
                <a:latin typeface="Arial Narrow" pitchFamily="34" charset="0"/>
              </a:rPr>
              <a:t>Présentation</a:t>
            </a:r>
            <a:r>
              <a:rPr lang="en-US" sz="3600" dirty="0">
                <a:solidFill>
                  <a:schemeClr val="hlink"/>
                </a:solidFill>
                <a:latin typeface="Arial Narrow" pitchFamily="34" charset="0"/>
              </a:rPr>
              <a:t> du kit ECAM 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S 5-18 </a:t>
            </a:r>
            <a:r>
              <a:rPr lang="en-US" sz="3600" dirty="0">
                <a:solidFill>
                  <a:schemeClr val="hlink"/>
                </a:solidFill>
                <a:latin typeface="Arial Narrow" pitchFamily="34" charset="0"/>
              </a:rPr>
              <a:t>Evolution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636" y="2782172"/>
            <a:ext cx="6624228" cy="30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Installation du presse étoupe sur le câble</a:t>
            </a:r>
          </a:p>
        </p:txBody>
      </p:sp>
      <p:sp>
        <p:nvSpPr>
          <p:cNvPr id="17422" name="Line 10"/>
          <p:cNvSpPr>
            <a:spLocks noChangeShapeType="1"/>
          </p:cNvSpPr>
          <p:nvPr/>
        </p:nvSpPr>
        <p:spPr bwMode="auto">
          <a:xfrm rot="5400000">
            <a:off x="3295782" y="3196443"/>
            <a:ext cx="466807" cy="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423" name="Text Box 11"/>
          <p:cNvSpPr txBox="1">
            <a:spLocks noChangeArrowheads="1"/>
          </p:cNvSpPr>
          <p:nvPr/>
        </p:nvSpPr>
        <p:spPr bwMode="auto">
          <a:xfrm>
            <a:off x="2951820" y="2402478"/>
            <a:ext cx="115303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Presse</a:t>
            </a:r>
            <a:r>
              <a:rPr lang="en-US" sz="1600" b="1" i="1" dirty="0"/>
              <a:t> </a:t>
            </a:r>
            <a:r>
              <a:rPr lang="en-US" sz="1600" b="1" i="1" dirty="0" err="1"/>
              <a:t>étoupe</a:t>
            </a:r>
            <a:endParaRPr lang="fr-FR" sz="1600" b="1" i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39750" y="1268760"/>
            <a:ext cx="8604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Ajuster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environ </a:t>
            </a:r>
            <a:r>
              <a:rPr lang="en-US" sz="2200" b="1" i="1" dirty="0" smtClean="0">
                <a:latin typeface="Arial Narrow" pitchFamily="34" charset="0"/>
              </a:rPr>
              <a:t>10 mm</a:t>
            </a:r>
            <a:r>
              <a:rPr lang="en-US" sz="2200" i="1" dirty="0" smtClean="0"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4860032" y="4979078"/>
            <a:ext cx="0" cy="757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 bwMode="auto">
          <a:xfrm>
            <a:off x="5652120" y="4979078"/>
            <a:ext cx="0" cy="757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 bwMode="auto">
          <a:xfrm flipH="1">
            <a:off x="4860032" y="5699158"/>
            <a:ext cx="828092" cy="0"/>
          </a:xfrm>
          <a:prstGeom prst="line">
            <a:avLst/>
          </a:prstGeom>
          <a:ln w="28575"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824028" y="5267313"/>
            <a:ext cx="828092" cy="5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latin typeface="Arial Narrow" pitchFamily="34" charset="0"/>
              </a:rPr>
              <a:t>10 mm</a:t>
            </a:r>
            <a:endParaRPr lang="en-US" sz="2000" b="1" i="1" dirty="0"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6200000">
            <a:off x="4987066" y="6003511"/>
            <a:ext cx="466807" cy="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236" y="3680384"/>
            <a:ext cx="2447764" cy="237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236" y="980728"/>
            <a:ext cx="2447764" cy="257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410" name="Rectangle 2"/>
          <p:cNvSpPr>
            <a:spLocks noChangeArrowheads="1"/>
          </p:cNvSpPr>
          <p:nvPr/>
        </p:nvSpPr>
        <p:spPr bwMode="auto">
          <a:xfrm>
            <a:off x="503746" y="1196752"/>
            <a:ext cx="547241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central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: Passer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central d’un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chute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l’autre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d’équilibrer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sur-longueur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Porteur</a:t>
            </a:r>
            <a:r>
              <a:rPr lang="en-US" dirty="0" smtClean="0"/>
              <a:t>(s)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503746" y="4005064"/>
            <a:ext cx="561642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latéraux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: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Passer 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vis.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sur-longueur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rot="5400000" flipV="1">
            <a:off x="7236295" y="1736812"/>
            <a:ext cx="1" cy="4320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rot="16200000">
            <a:off x="7236294" y="4652493"/>
            <a:ext cx="2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/>
      <p:bldP spid="1041430" grpId="0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20272" y="512676"/>
            <a:ext cx="2123728" cy="336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Renforts</a:t>
            </a:r>
            <a:r>
              <a:rPr lang="en-US" dirty="0" smtClean="0"/>
              <a:t> </a:t>
            </a:r>
            <a:r>
              <a:rPr lang="en-US" dirty="0" err="1" smtClean="0"/>
              <a:t>périphériques</a:t>
            </a:r>
            <a:endParaRPr lang="en-US" dirty="0" smtClean="0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503746" y="1124744"/>
            <a:ext cx="7956686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Mèches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souples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: 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Torsader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tout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Enrouler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tour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sur-longueur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rot="5400000" flipH="1" flipV="1">
            <a:off x="7956376" y="980728"/>
            <a:ext cx="0" cy="5040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287117"/>
            <a:ext cx="2484276" cy="16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08004" y="2240868"/>
            <a:ext cx="2301838" cy="192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98771" y="4293096"/>
            <a:ext cx="195344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8"/>
          <p:cNvSpPr>
            <a:spLocks noChangeShapeType="1"/>
          </p:cNvSpPr>
          <p:nvPr/>
        </p:nvSpPr>
        <p:spPr bwMode="auto">
          <a:xfrm rot="5400000" flipH="1" flipV="1">
            <a:off x="5238075" y="5715253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40"/>
          <p:cNvGrpSpPr/>
          <p:nvPr/>
        </p:nvGrpSpPr>
        <p:grpSpPr>
          <a:xfrm flipH="1">
            <a:off x="5796136" y="2420888"/>
            <a:ext cx="612068" cy="1377153"/>
            <a:chOff x="5724128" y="3861048"/>
            <a:chExt cx="432048" cy="972108"/>
          </a:xfrm>
        </p:grpSpPr>
        <p:sp>
          <p:nvSpPr>
            <p:cNvPr id="23" name="Arc 22"/>
            <p:cNvSpPr/>
            <p:nvPr/>
          </p:nvSpPr>
          <p:spPr>
            <a:xfrm>
              <a:off x="5724128" y="4113076"/>
              <a:ext cx="432048" cy="432048"/>
            </a:xfrm>
            <a:prstGeom prst="arc">
              <a:avLst>
                <a:gd name="adj1" fmla="val 14325435"/>
                <a:gd name="adj2" fmla="val 10867984"/>
              </a:avLst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5724128" y="3861048"/>
              <a:ext cx="0" cy="468052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stCxn id="23" idx="0"/>
            </p:cNvCxnSpPr>
            <p:nvPr/>
          </p:nvCxnSpPr>
          <p:spPr>
            <a:xfrm flipH="1">
              <a:off x="5796136" y="4144404"/>
              <a:ext cx="31972" cy="4068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5796136" y="4185084"/>
              <a:ext cx="0" cy="64807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18"/>
          <p:cNvSpPr>
            <a:spLocks noChangeShapeType="1"/>
          </p:cNvSpPr>
          <p:nvPr/>
        </p:nvSpPr>
        <p:spPr bwMode="auto">
          <a:xfrm rot="5400000" flipH="1" flipV="1">
            <a:off x="6714239" y="6003285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47564" y="4293096"/>
            <a:ext cx="3491880" cy="172819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b="1" i="1" dirty="0" err="1" smtClean="0">
                <a:solidFill>
                  <a:srgbClr val="4D4D4D"/>
                </a:solidFill>
                <a:latin typeface="Arial Narrow" pitchFamily="34" charset="0"/>
              </a:rPr>
              <a:t>Recommandation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Si le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possède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grande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quantité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n’utiliser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qu’une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ne pas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encombrer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la zone de passage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16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9772" y="3789040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1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29" grpId="0" build="p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4473575"/>
            <a:ext cx="41402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038" y="4497388"/>
            <a:ext cx="15382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088" y="4494213"/>
            <a:ext cx="188118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325" y="917575"/>
            <a:ext cx="2416175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06" name="Rectangle 6"/>
          <p:cNvSpPr>
            <a:spLocks noChangeArrowheads="1"/>
          </p:cNvSpPr>
          <p:nvPr/>
        </p:nvSpPr>
        <p:spPr bwMode="auto">
          <a:xfrm>
            <a:off x="503548" y="1016001"/>
            <a:ext cx="5940425" cy="284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(déjà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)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butée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butée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contre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Si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n’est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pas possible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manuellement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plate de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27mm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maintenir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Assemblage du presse étoupe</a:t>
            </a:r>
          </a:p>
        </p:txBody>
      </p:sp>
      <p:sp>
        <p:nvSpPr>
          <p:cNvPr id="1075208" name="Line 8"/>
          <p:cNvSpPr>
            <a:spLocks noChangeShapeType="1"/>
          </p:cNvSpPr>
          <p:nvPr/>
        </p:nvSpPr>
        <p:spPr bwMode="auto">
          <a:xfrm rot="10800000" flipH="1" flipV="1">
            <a:off x="6948264" y="1844824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075209" name="Line 9"/>
          <p:cNvSpPr>
            <a:spLocks noChangeShapeType="1"/>
          </p:cNvSpPr>
          <p:nvPr/>
        </p:nvSpPr>
        <p:spPr bwMode="auto">
          <a:xfrm rot="5400000" flipH="1" flipV="1">
            <a:off x="2672333" y="6125369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 rot="10800000" flipH="1">
            <a:off x="8640452" y="5121373"/>
            <a:ext cx="360363" cy="323850"/>
            <a:chOff x="4422" y="3339"/>
            <a:chExt cx="295" cy="204"/>
          </a:xfrm>
        </p:grpSpPr>
        <p:sp>
          <p:nvSpPr>
            <p:cNvPr id="19472" name="Line 11"/>
            <p:cNvSpPr>
              <a:spLocks noChangeShapeType="1"/>
            </p:cNvSpPr>
            <p:nvPr/>
          </p:nvSpPr>
          <p:spPr bwMode="auto">
            <a:xfrm flipH="1" flipV="1">
              <a:off x="4422" y="3339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 flipH="1" flipV="1">
              <a:off x="4422" y="3543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10800000" flipH="1">
            <a:off x="6371877" y="5373339"/>
            <a:ext cx="360363" cy="215900"/>
            <a:chOff x="4422" y="3339"/>
            <a:chExt cx="295" cy="204"/>
          </a:xfrm>
        </p:grpSpPr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 flipH="1" flipV="1">
              <a:off x="4422" y="3339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flipH="1" flipV="1">
              <a:off x="4422" y="3543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75221" name="Text Box 21"/>
          <p:cNvSpPr txBox="1">
            <a:spLocks noChangeArrowheads="1"/>
          </p:cNvSpPr>
          <p:nvPr/>
        </p:nvSpPr>
        <p:spPr bwMode="auto">
          <a:xfrm>
            <a:off x="791580" y="6311900"/>
            <a:ext cx="421246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4D4D4D"/>
                </a:solidFill>
              </a:rPr>
              <a:t>Contact entre </a:t>
            </a:r>
            <a:r>
              <a:rPr lang="en-US" sz="1400" b="1" i="1" dirty="0" err="1">
                <a:solidFill>
                  <a:srgbClr val="4D4D4D"/>
                </a:solidFill>
              </a:rPr>
              <a:t>écrou</a:t>
            </a:r>
            <a:r>
              <a:rPr lang="en-US" sz="1400" b="1" i="1" dirty="0">
                <a:solidFill>
                  <a:srgbClr val="4D4D4D"/>
                </a:solidFill>
              </a:rPr>
              <a:t> et </a:t>
            </a:r>
            <a:r>
              <a:rPr lang="en-US" sz="1400" b="1" i="1" dirty="0" err="1">
                <a:solidFill>
                  <a:srgbClr val="4D4D4D"/>
                </a:solidFill>
              </a:rPr>
              <a:t>presse</a:t>
            </a:r>
            <a:r>
              <a:rPr lang="en-US" sz="1400" b="1" i="1" dirty="0">
                <a:solidFill>
                  <a:srgbClr val="4D4D4D"/>
                </a:solidFill>
              </a:rPr>
              <a:t> </a:t>
            </a:r>
            <a:r>
              <a:rPr lang="en-US" sz="1400" b="1" i="1" dirty="0" err="1" smtClean="0">
                <a:solidFill>
                  <a:srgbClr val="4D4D4D"/>
                </a:solidFill>
              </a:rPr>
              <a:t>étoupe</a:t>
            </a:r>
            <a:endParaRPr lang="fr-FR" sz="1400" b="1" i="1" dirty="0">
              <a:solidFill>
                <a:srgbClr val="4D4D4D"/>
              </a:solidFill>
            </a:endParaRPr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6196" y="1016732"/>
            <a:ext cx="864096" cy="4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904148" y="3861048"/>
            <a:ext cx="3096344" cy="3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(sans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écraser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03548" y="3861048"/>
            <a:ext cx="5652628" cy="3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Hexalobulaire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20) de brides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butée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07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6" grpId="0" uiExpand="1" build="p"/>
      <p:bldP spid="1075208" grpId="0" uiExpand="1" animBg="1"/>
      <p:bldP spid="1075208" grpId="1" animBg="1"/>
      <p:bldP spid="1075209" grpId="0" animBg="1"/>
      <p:bldP spid="1075209" grpId="1" animBg="1"/>
      <p:bldP spid="1075209" grpId="2" animBg="1"/>
      <p:bldP spid="1075221" grpId="0" animBg="1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525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38" y="4232543"/>
            <a:ext cx="29956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52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234131"/>
            <a:ext cx="31321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506" name="Rectangle 2"/>
          <p:cNvSpPr>
            <a:spLocks noChangeArrowheads="1"/>
          </p:cNvSpPr>
          <p:nvPr/>
        </p:nvSpPr>
        <p:spPr bwMode="auto">
          <a:xfrm>
            <a:off x="539750" y="1016732"/>
            <a:ext cx="7596188" cy="316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Vérifier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propreté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logement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puis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l’ajustant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forme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hexagonale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jusqu’a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faire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dépasser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Le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assurant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rapport au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alors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place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joint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Verrouiller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avec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fourchette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Mise</a:t>
            </a:r>
            <a:r>
              <a:rPr lang="en-US" dirty="0" smtClean="0"/>
              <a:t> en place de </a:t>
            </a:r>
            <a:r>
              <a:rPr lang="en-US" dirty="0" err="1" smtClean="0"/>
              <a:t>l’entrée</a:t>
            </a:r>
            <a:r>
              <a:rPr lang="en-US" dirty="0" smtClean="0"/>
              <a:t> ECAM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boitier</a:t>
            </a:r>
            <a:endParaRPr lang="en-US" dirty="0" smtClean="0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8211" y="980728"/>
            <a:ext cx="106983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 rot="16200000" flipV="1">
            <a:off x="2627784" y="5805264"/>
            <a:ext cx="396044" cy="18002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rot="16200000" flipH="1" flipV="1">
            <a:off x="6660232" y="5193196"/>
            <a:ext cx="43204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rot="16200000">
            <a:off x="2194240" y="5262504"/>
            <a:ext cx="184216" cy="3972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663788" y="5986445"/>
            <a:ext cx="936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b="1" i="1" dirty="0" smtClean="0">
                <a:solidFill>
                  <a:srgbClr val="4D4D4D"/>
                </a:solidFill>
              </a:rPr>
              <a:t>Joint torique</a:t>
            </a:r>
            <a:endParaRPr lang="fr-FR" sz="1400" b="1" i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6" grpId="0" uiExpand="1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 dirty="0" smtClean="0"/>
              <a:t>Comment tester les PEO ?</a:t>
            </a:r>
            <a:endParaRPr lang="en-US" dirty="0"/>
          </a:p>
        </p:txBody>
      </p:sp>
      <p:sp>
        <p:nvSpPr>
          <p:cNvPr id="1074186" name="Rectangle 10"/>
          <p:cNvSpPr>
            <a:spLocks noChangeArrowheads="1"/>
          </p:cNvSpPr>
          <p:nvPr/>
        </p:nvSpPr>
        <p:spPr bwMode="auto">
          <a:xfrm>
            <a:off x="539750" y="1125042"/>
            <a:ext cx="8424738" cy="49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Les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boitiers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IP 68, à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chaque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mise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 place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entrée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dans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BPEO,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il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est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important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à un test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pour qualifier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l’entrée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qui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vient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d’être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ajoutée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Procédure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:</a:t>
            </a:r>
            <a:r>
              <a:rPr lang="en-US" sz="2200" b="1" i="1" dirty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rien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ne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gène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fermeture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propreté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joint et de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portée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couvercle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Tester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sous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 400mb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Proscrire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l’emploi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bouteille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d’hélium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dont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n’est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pas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régulée</a:t>
            </a: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581128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8" y="3465004"/>
            <a:ext cx="2088232" cy="203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5571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3600">
                <a:solidFill>
                  <a:schemeClr val="hlink"/>
                </a:solidFill>
                <a:latin typeface="Arial Narrow" pitchFamily="34" charset="0"/>
              </a:rPr>
              <a:t>Questions fréquentes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0" grpId="0"/>
      <p:bldP spid="10055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Text Box 2"/>
          <p:cNvSpPr txBox="1">
            <a:spLocks noChangeArrowheads="1"/>
          </p:cNvSpPr>
          <p:nvPr/>
        </p:nvSpPr>
        <p:spPr bwMode="auto">
          <a:xfrm>
            <a:off x="4427538" y="1052513"/>
            <a:ext cx="450056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ECAM est un concept d’entrée mécanique sans outillage spécifique ni source d’énergie.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1600" b="1">
                <a:solidFill>
                  <a:srgbClr val="0066CC"/>
                </a:solidFill>
                <a:latin typeface="Arial Narrow" pitchFamily="34" charset="0"/>
              </a:rPr>
              <a:t>E</a:t>
            </a: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ntrée </a:t>
            </a:r>
            <a:r>
              <a:rPr lang="fr-FR" sz="1600" b="1">
                <a:solidFill>
                  <a:srgbClr val="0066CC"/>
                </a:solidFill>
                <a:latin typeface="Arial Narrow" pitchFamily="34" charset="0"/>
              </a:rPr>
              <a:t>Câble Amarrage</a:t>
            </a: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 </a:t>
            </a:r>
            <a:r>
              <a:rPr lang="fr-FR" sz="1600" b="1">
                <a:solidFill>
                  <a:srgbClr val="0066CC"/>
                </a:solidFill>
                <a:latin typeface="Arial Narrow" pitchFamily="34" charset="0"/>
              </a:rPr>
              <a:t>M</a:t>
            </a: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écanique</a:t>
            </a:r>
          </a:p>
        </p:txBody>
      </p:sp>
      <p:sp>
        <p:nvSpPr>
          <p:cNvPr id="1052675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396081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Que veut dire ECAM?</a:t>
            </a:r>
          </a:p>
        </p:txBody>
      </p:sp>
      <p:sp>
        <p:nvSpPr>
          <p:cNvPr id="1052676" name="Text Box 4"/>
          <p:cNvSpPr txBox="1">
            <a:spLocks noChangeArrowheads="1"/>
          </p:cNvSpPr>
          <p:nvPr/>
        </p:nvSpPr>
        <p:spPr bwMode="auto">
          <a:xfrm>
            <a:off x="4427538" y="5517604"/>
            <a:ext cx="450056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OUI, durant la vie de la boite on peut ressortir l’entrée ECAM de son logement  pour un changement de câble par exemple</a:t>
            </a:r>
          </a:p>
        </p:txBody>
      </p:sp>
      <p:sp>
        <p:nvSpPr>
          <p:cNvPr id="1052677" name="Text Box 5"/>
          <p:cNvSpPr txBox="1">
            <a:spLocks noChangeArrowheads="1"/>
          </p:cNvSpPr>
          <p:nvPr/>
        </p:nvSpPr>
        <p:spPr bwMode="auto">
          <a:xfrm>
            <a:off x="468313" y="5517604"/>
            <a:ext cx="396081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Une fois mise en place, peut on ressortir l’entrée ECAM de la boite?</a:t>
            </a:r>
          </a:p>
        </p:txBody>
      </p:sp>
      <p:sp>
        <p:nvSpPr>
          <p:cNvPr id="1052678" name="Text Box 6"/>
          <p:cNvSpPr txBox="1">
            <a:spLocks noChangeArrowheads="1"/>
          </p:cNvSpPr>
          <p:nvPr/>
        </p:nvSpPr>
        <p:spPr bwMode="auto">
          <a:xfrm>
            <a:off x="4427538" y="1846263"/>
            <a:ext cx="4500562" cy="790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OUI c’est très important de suivre les recommandations du gabarit autocollant afin d’optimiser le serrage, sinon le câble risque d’être écrasé ou de ne pas être maintenu</a:t>
            </a:r>
          </a:p>
        </p:txBody>
      </p:sp>
      <p:sp>
        <p:nvSpPr>
          <p:cNvPr id="1052679" name="Text Box 7"/>
          <p:cNvSpPr txBox="1">
            <a:spLocks noChangeArrowheads="1"/>
          </p:cNvSpPr>
          <p:nvPr/>
        </p:nvSpPr>
        <p:spPr bwMode="auto">
          <a:xfrm>
            <a:off x="468313" y="1844675"/>
            <a:ext cx="3960812" cy="792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Est ce important de retirer ou de laisser les cloisons sur les brides?</a:t>
            </a:r>
          </a:p>
        </p:txBody>
      </p:sp>
      <p:sp>
        <p:nvSpPr>
          <p:cNvPr id="1052680" name="Text Box 8"/>
          <p:cNvSpPr txBox="1">
            <a:spLocks noChangeArrowheads="1"/>
          </p:cNvSpPr>
          <p:nvPr/>
        </p:nvSpPr>
        <p:spPr bwMode="auto">
          <a:xfrm>
            <a:off x="4427538" y="2636838"/>
            <a:ext cx="450056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NON c’est très important de suivre les recommandations du gabarit autocollant afin d’optimiser le serrage, sinon le câble risque d’être écrasé ou de ne pas être maintenu</a:t>
            </a:r>
          </a:p>
        </p:txBody>
      </p:sp>
      <p:sp>
        <p:nvSpPr>
          <p:cNvPr id="1052681" name="Text Box 9"/>
          <p:cNvSpPr txBox="1">
            <a:spLocks noChangeArrowheads="1"/>
          </p:cNvSpPr>
          <p:nvPr/>
        </p:nvSpPr>
        <p:spPr bwMode="auto">
          <a:xfrm>
            <a:off x="468313" y="2636838"/>
            <a:ext cx="396081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Peut on prendre n’importe quelle bride numérotée?</a:t>
            </a:r>
          </a:p>
        </p:txBody>
      </p:sp>
      <p:sp>
        <p:nvSpPr>
          <p:cNvPr id="1052682" name="Text Box 10"/>
          <p:cNvSpPr txBox="1">
            <a:spLocks noChangeArrowheads="1"/>
          </p:cNvSpPr>
          <p:nvPr/>
        </p:nvSpPr>
        <p:spPr bwMode="auto">
          <a:xfrm>
            <a:off x="4427538" y="3392488"/>
            <a:ext cx="4500562" cy="6111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La garniture procure l’étanchéité câble/presse étoupe et le joint torique assure l’étanchéité ECAM/boitier. IP68</a:t>
            </a:r>
          </a:p>
        </p:txBody>
      </p:sp>
      <p:sp>
        <p:nvSpPr>
          <p:cNvPr id="1052683" name="Text Box 11"/>
          <p:cNvSpPr txBox="1">
            <a:spLocks noChangeArrowheads="1"/>
          </p:cNvSpPr>
          <p:nvPr/>
        </p:nvSpPr>
        <p:spPr bwMode="auto">
          <a:xfrm>
            <a:off x="468313" y="3392488"/>
            <a:ext cx="3960812" cy="612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Comment l’entrée ECAM est elle étanche?</a:t>
            </a:r>
          </a:p>
        </p:txBody>
      </p:sp>
      <p:sp>
        <p:nvSpPr>
          <p:cNvPr id="1052684" name="Text Box 12"/>
          <p:cNvSpPr txBox="1">
            <a:spLocks noChangeArrowheads="1"/>
          </p:cNvSpPr>
          <p:nvPr/>
        </p:nvSpPr>
        <p:spPr bwMode="auto">
          <a:xfrm>
            <a:off x="4427538" y="4005262"/>
            <a:ext cx="4500562" cy="8638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Avec la bride et la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plaquette de serrage </a:t>
            </a: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qui assure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le maintien du câble en bloquant les porteurs, </a:t>
            </a: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la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fourchette de verrouillage assure le maintien de l’ensemble par rapport au boitier</a:t>
            </a:r>
          </a:p>
        </p:txBody>
      </p:sp>
      <p:sp>
        <p:nvSpPr>
          <p:cNvPr id="1052685" name="Text Box 13"/>
          <p:cNvSpPr txBox="1">
            <a:spLocks noChangeArrowheads="1"/>
          </p:cNvSpPr>
          <p:nvPr/>
        </p:nvSpPr>
        <p:spPr bwMode="auto">
          <a:xfrm>
            <a:off x="468313" y="4005262"/>
            <a:ext cx="3960812" cy="8638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Comment est assurée la rétention du câble?</a:t>
            </a:r>
          </a:p>
        </p:txBody>
      </p:sp>
      <p:sp>
        <p:nvSpPr>
          <p:cNvPr id="1052686" name="Text Box 14"/>
          <p:cNvSpPr txBox="1">
            <a:spLocks noChangeArrowheads="1"/>
          </p:cNvSpPr>
          <p:nvPr/>
        </p:nvSpPr>
        <p:spPr bwMode="auto">
          <a:xfrm>
            <a:off x="4427538" y="4869904"/>
            <a:ext cx="450056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Tout simplement pour éviter que cet autocollant ne gène en se retrouvant dans la zone d’étanchéité de l’entrée ECAM</a:t>
            </a:r>
          </a:p>
        </p:txBody>
      </p:sp>
      <p:sp>
        <p:nvSpPr>
          <p:cNvPr id="1052687" name="Text Box 15"/>
          <p:cNvSpPr txBox="1">
            <a:spLocks noChangeArrowheads="1"/>
          </p:cNvSpPr>
          <p:nvPr/>
        </p:nvSpPr>
        <p:spPr bwMode="auto">
          <a:xfrm>
            <a:off x="468313" y="4869904"/>
            <a:ext cx="396081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Pourquoi coller le gabarit autocollant à 2 m de la fin du câble? </a:t>
            </a:r>
          </a:p>
        </p:txBody>
      </p:sp>
      <p:grpSp>
        <p:nvGrpSpPr>
          <p:cNvPr id="22546" name="Group 17"/>
          <p:cNvGrpSpPr>
            <a:grpSpLocks/>
          </p:cNvGrpSpPr>
          <p:nvPr/>
        </p:nvGrpSpPr>
        <p:grpSpPr bwMode="auto">
          <a:xfrm>
            <a:off x="466725" y="765175"/>
            <a:ext cx="8461375" cy="288925"/>
            <a:chOff x="294" y="527"/>
            <a:chExt cx="5330" cy="182"/>
          </a:xfrm>
        </p:grpSpPr>
        <p:sp>
          <p:nvSpPr>
            <p:cNvPr id="22548" name="Text Box 18"/>
            <p:cNvSpPr txBox="1">
              <a:spLocks noChangeArrowheads="1"/>
            </p:cNvSpPr>
            <p:nvPr/>
          </p:nvSpPr>
          <p:spPr bwMode="auto">
            <a:xfrm>
              <a:off x="2789" y="527"/>
              <a:ext cx="283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REPONSES</a:t>
              </a:r>
            </a:p>
          </p:txBody>
        </p:sp>
        <p:sp>
          <p:nvSpPr>
            <p:cNvPr id="22549" name="Text Box 19"/>
            <p:cNvSpPr txBox="1">
              <a:spLocks noChangeArrowheads="1"/>
            </p:cNvSpPr>
            <p:nvPr/>
          </p:nvSpPr>
          <p:spPr bwMode="auto">
            <a:xfrm>
              <a:off x="294" y="527"/>
              <a:ext cx="249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QUESTIONS</a:t>
              </a:r>
            </a:p>
          </p:txBody>
        </p:sp>
      </p:grpSp>
      <p:sp>
        <p:nvSpPr>
          <p:cNvPr id="22547" name="Rectangle 20"/>
          <p:cNvSpPr>
            <a:spLocks noChangeArrowheads="1"/>
          </p:cNvSpPr>
          <p:nvPr/>
        </p:nvSpPr>
        <p:spPr bwMode="auto">
          <a:xfrm>
            <a:off x="468313" y="765174"/>
            <a:ext cx="8459788" cy="54001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74" grpId="0" animBg="1"/>
      <p:bldP spid="1052675" grpId="0" animBg="1"/>
      <p:bldP spid="1052676" grpId="0" animBg="1"/>
      <p:bldP spid="1052677" grpId="0" animBg="1"/>
      <p:bldP spid="1052678" grpId="0" animBg="1"/>
      <p:bldP spid="1052679" grpId="0" animBg="1"/>
      <p:bldP spid="1052680" grpId="0" animBg="1"/>
      <p:bldP spid="1052681" grpId="0" animBg="1"/>
      <p:bldP spid="1052682" grpId="0" animBg="1"/>
      <p:bldP spid="1052683" grpId="0" animBg="1"/>
      <p:bldP spid="1052684" grpId="0" animBg="1"/>
      <p:bldP spid="1052685" grpId="0" animBg="1"/>
      <p:bldP spid="1052686" grpId="0" animBg="1"/>
      <p:bldP spid="105268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91238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FIN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6" grpId="0"/>
      <p:bldP spid="9123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Présentation de l’ECAM Evolution</a:t>
            </a:r>
          </a:p>
        </p:txBody>
      </p:sp>
      <p:sp>
        <p:nvSpPr>
          <p:cNvPr id="1054723" name="Rectangle 3"/>
          <p:cNvSpPr>
            <a:spLocks noChangeArrowheads="1"/>
          </p:cNvSpPr>
          <p:nvPr/>
        </p:nvSpPr>
        <p:spPr bwMode="auto">
          <a:xfrm>
            <a:off x="539750" y="1052513"/>
            <a:ext cx="838835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Evolution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un concept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entièrement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mécanique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sans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outillage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spécifique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source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d’énergie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évitant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ainsi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travailler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proximité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déjà en service.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conception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assure un maximum de protection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contrainte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L’ancrage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garniture.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kit et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se fait avec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fourchette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d’arrêt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S5-18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permet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d’installer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Ø5mm à Ø18mm.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2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Outillage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endParaRPr lang="en-US" dirty="0" smtClean="0"/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539552" y="1052513"/>
            <a:ext cx="4572310" cy="162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Outillages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standard pour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dénudage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PLAT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Hexalobulaire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20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988" y="1592796"/>
            <a:ext cx="4680012" cy="455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3284984"/>
            <a:ext cx="37444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Dispositif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contrôle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à 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PRESSION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(400mb maximum)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28" y="411307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799" y="2096852"/>
            <a:ext cx="3381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196975"/>
            <a:ext cx="54927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Présentation du kit</a:t>
            </a:r>
          </a:p>
        </p:txBody>
      </p:sp>
      <p:sp>
        <p:nvSpPr>
          <p:cNvPr id="1026053" name="Rectangle 5"/>
          <p:cNvSpPr>
            <a:spLocks noChangeArrowheads="1"/>
          </p:cNvSpPr>
          <p:nvPr/>
        </p:nvSpPr>
        <p:spPr bwMode="auto">
          <a:xfrm>
            <a:off x="539750" y="1196975"/>
            <a:ext cx="34559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A- 1 Gabarit autocollant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B- 1 Plaquette + 1 vis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C- 1 Corps de presse étoupe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D- 1 Fourchette de verrouillage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E- 1 Jeu d’entretoises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F- 4 Garnitures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G- 1 Ecrou de presse étoupe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H- 2 Jeux de brides numérotées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I- 2 Vis pour brides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>
                <a:solidFill>
                  <a:srgbClr val="4D4D4D"/>
                </a:solidFill>
                <a:latin typeface="Arial Narrow" pitchFamily="34" charset="0"/>
              </a:rPr>
              <a:t>    1 notice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40313" y="4402138"/>
            <a:ext cx="325437" cy="360362"/>
            <a:chOff x="2993" y="3634"/>
            <a:chExt cx="205" cy="227"/>
          </a:xfrm>
        </p:grpSpPr>
        <p:sp>
          <p:nvSpPr>
            <p:cNvPr id="6175" name="Oval 7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6" name="Text Box 6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992380" y="3213100"/>
            <a:ext cx="325437" cy="360363"/>
            <a:chOff x="2993" y="3634"/>
            <a:chExt cx="205" cy="227"/>
          </a:xfrm>
        </p:grpSpPr>
        <p:sp>
          <p:nvSpPr>
            <p:cNvPr id="6173" name="Oval 10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4" name="Text Box 11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B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469188" y="2563813"/>
            <a:ext cx="325437" cy="360362"/>
            <a:chOff x="2993" y="3634"/>
            <a:chExt cx="205" cy="227"/>
          </a:xfrm>
        </p:grpSpPr>
        <p:sp>
          <p:nvSpPr>
            <p:cNvPr id="6171" name="Oval 13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2" name="Text Box 14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469188" y="1393825"/>
            <a:ext cx="325437" cy="360363"/>
            <a:chOff x="2993" y="3634"/>
            <a:chExt cx="205" cy="227"/>
          </a:xfrm>
        </p:grpSpPr>
        <p:sp>
          <p:nvSpPr>
            <p:cNvPr id="6169" name="Oval 16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0" name="Text Box 17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D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469188" y="4400550"/>
            <a:ext cx="325437" cy="360363"/>
            <a:chOff x="2993" y="3634"/>
            <a:chExt cx="205" cy="227"/>
          </a:xfrm>
        </p:grpSpPr>
        <p:sp>
          <p:nvSpPr>
            <p:cNvPr id="6167" name="Oval 19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8" name="Text Box 20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E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507038" y="2563813"/>
            <a:ext cx="325437" cy="360362"/>
            <a:chOff x="2993" y="3634"/>
            <a:chExt cx="205" cy="227"/>
          </a:xfrm>
        </p:grpSpPr>
        <p:sp>
          <p:nvSpPr>
            <p:cNvPr id="6165" name="Oval 22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6" name="Text Box 23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F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4103688" y="2563813"/>
            <a:ext cx="325437" cy="360362"/>
            <a:chOff x="2993" y="3634"/>
            <a:chExt cx="205" cy="227"/>
          </a:xfrm>
        </p:grpSpPr>
        <p:sp>
          <p:nvSpPr>
            <p:cNvPr id="6163" name="Oval 25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4" name="Text Box 26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G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4643438" y="1395413"/>
            <a:ext cx="325437" cy="360362"/>
            <a:chOff x="2993" y="3634"/>
            <a:chExt cx="205" cy="227"/>
          </a:xfrm>
        </p:grpSpPr>
        <p:sp>
          <p:nvSpPr>
            <p:cNvPr id="6161" name="Oval 28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2" name="Text Box 29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H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887788" y="4400550"/>
            <a:ext cx="325437" cy="360363"/>
            <a:chOff x="2993" y="3634"/>
            <a:chExt cx="205" cy="227"/>
          </a:xfrm>
        </p:grpSpPr>
        <p:sp>
          <p:nvSpPr>
            <p:cNvPr id="6159" name="Oval 31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0" name="Text Box 32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34" name="Rectangle 33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27075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Sélection des composants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76" name="Picture 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7413" y="1160463"/>
            <a:ext cx="17272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73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5" y="4733950"/>
            <a:ext cx="3398838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Utilisation du gabarit autocollant</a:t>
            </a:r>
          </a:p>
        </p:txBody>
      </p:sp>
      <p:pic>
        <p:nvPicPr>
          <p:cNvPr id="1025072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532337"/>
            <a:ext cx="367188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rot="10800000" flipV="1">
            <a:off x="3635896" y="5301208"/>
            <a:ext cx="396044" cy="290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cxnSp>
        <p:nvCxnSpPr>
          <p:cNvPr id="23" name="Connecteur droit 22"/>
          <p:cNvCxnSpPr/>
          <p:nvPr/>
        </p:nvCxnSpPr>
        <p:spPr>
          <a:xfrm>
            <a:off x="791580" y="5805735"/>
            <a:ext cx="3564396" cy="0"/>
          </a:xfrm>
          <a:prstGeom prst="line">
            <a:avLst/>
          </a:prstGeom>
          <a:ln w="444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539750" y="944724"/>
            <a:ext cx="6624538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Selon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installer,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différents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sélectionnés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autocollant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pour faire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Coller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l’axe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environ 2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mètres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d’installation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Enrouler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d’un tour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autour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Lire entre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triangles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5580063" y="5733380"/>
            <a:ext cx="2239962" cy="215900"/>
            <a:chOff x="5580063" y="5661026"/>
            <a:chExt cx="2239962" cy="215900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5759450" y="5768975"/>
              <a:ext cx="19081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 rot="5400000">
              <a:off x="5565776" y="5675313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 rot="16200000" flipH="1">
              <a:off x="7618413" y="5675313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8" name="Group 26"/>
          <p:cNvGrpSpPr>
            <a:grpSpLocks/>
          </p:cNvGrpSpPr>
          <p:nvPr/>
        </p:nvGrpSpPr>
        <p:grpSpPr bwMode="auto">
          <a:xfrm rot="19122154">
            <a:off x="7613649" y="4957952"/>
            <a:ext cx="431800" cy="431800"/>
            <a:chOff x="5057" y="3203"/>
            <a:chExt cx="272" cy="272"/>
          </a:xfrm>
        </p:grpSpPr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5125" y="3249"/>
              <a:ext cx="182" cy="181"/>
            </a:xfrm>
            <a:custGeom>
              <a:avLst/>
              <a:gdLst>
                <a:gd name="T0" fmla="*/ 0 w 182"/>
                <a:gd name="T1" fmla="*/ 0 h 181"/>
                <a:gd name="T2" fmla="*/ 182 w 182"/>
                <a:gd name="T3" fmla="*/ 90 h 181"/>
                <a:gd name="T4" fmla="*/ 0 w 182"/>
                <a:gd name="T5" fmla="*/ 181 h 181"/>
                <a:gd name="T6" fmla="*/ 0 w 182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81"/>
                <a:gd name="T14" fmla="*/ 182 w 18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81">
                  <a:moveTo>
                    <a:pt x="0" y="0"/>
                  </a:moveTo>
                  <a:lnTo>
                    <a:pt x="182" y="90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 flipH="1">
              <a:off x="5057" y="3203"/>
              <a:ext cx="272" cy="272"/>
            </a:xfrm>
            <a:custGeom>
              <a:avLst/>
              <a:gdLst>
                <a:gd name="T0" fmla="*/ 272 w 272"/>
                <a:gd name="T1" fmla="*/ 272 h 545"/>
                <a:gd name="T2" fmla="*/ 0 w 272"/>
                <a:gd name="T3" fmla="*/ 136 h 545"/>
                <a:gd name="T4" fmla="*/ 272 w 272"/>
                <a:gd name="T5" fmla="*/ 0 h 545"/>
                <a:gd name="T6" fmla="*/ 0 60000 65536"/>
                <a:gd name="T7" fmla="*/ 0 60000 65536"/>
                <a:gd name="T8" fmla="*/ 0 60000 65536"/>
                <a:gd name="T9" fmla="*/ 0 w 272"/>
                <a:gd name="T10" fmla="*/ 0 h 545"/>
                <a:gd name="T11" fmla="*/ 272 w 272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545">
                  <a:moveTo>
                    <a:pt x="272" y="545"/>
                  </a:moveTo>
                  <a:lnTo>
                    <a:pt x="0" y="273"/>
                  </a:lnTo>
                  <a:lnTo>
                    <a:pt x="272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rc 29"/>
            <p:cNvSpPr>
              <a:spLocks/>
            </p:cNvSpPr>
            <p:nvPr/>
          </p:nvSpPr>
          <p:spPr bwMode="auto">
            <a:xfrm flipH="1">
              <a:off x="5057" y="3248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Arc 30"/>
            <p:cNvSpPr>
              <a:spLocks/>
            </p:cNvSpPr>
            <p:nvPr/>
          </p:nvSpPr>
          <p:spPr bwMode="auto">
            <a:xfrm flipH="1" flipV="1">
              <a:off x="5057" y="3339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 flipH="1">
              <a:off x="5057" y="3294"/>
              <a:ext cx="46" cy="9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4" name="Line 33"/>
          <p:cNvSpPr>
            <a:spLocks noChangeShapeType="1"/>
          </p:cNvSpPr>
          <p:nvPr/>
        </p:nvSpPr>
        <p:spPr bwMode="auto">
          <a:xfrm rot="19122154" flipH="1">
            <a:off x="7339446" y="5460036"/>
            <a:ext cx="328629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rot="10800000" flipH="1" flipV="1">
            <a:off x="5580112" y="5265204"/>
            <a:ext cx="396044" cy="290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1025027" grpId="0" uiExpand="1" build="p"/>
      <p:bldP spid="34" grpId="0" animBg="1"/>
      <p:bldP spid="34" grpId="1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84" name="Picture 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350" y="512763"/>
            <a:ext cx="2259013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1089025"/>
            <a:ext cx="622776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garniture assure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nécessaire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celle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permet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l’utilisation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Ø11mm à Ø14mm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Sélection</a:t>
            </a:r>
            <a:r>
              <a:rPr lang="en-US" dirty="0" smtClean="0"/>
              <a:t> de la garniture </a:t>
            </a:r>
            <a:r>
              <a:rPr lang="en-US" dirty="0" err="1" smtClean="0"/>
              <a:t>nécessaire</a:t>
            </a:r>
            <a:endParaRPr lang="en-US" dirty="0" smtClean="0"/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403350" y="3500438"/>
            <a:ext cx="3421063" cy="1512887"/>
            <a:chOff x="884" y="2251"/>
            <a:chExt cx="2155" cy="953"/>
          </a:xfrm>
        </p:grpSpPr>
        <p:pic>
          <p:nvPicPr>
            <p:cNvPr id="9236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51"/>
              <a:ext cx="2155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37" name="Group 11"/>
            <p:cNvGrpSpPr>
              <a:grpSpLocks/>
            </p:cNvGrpSpPr>
            <p:nvPr/>
          </p:nvGrpSpPr>
          <p:grpSpPr bwMode="auto">
            <a:xfrm rot="901794" flipH="1">
              <a:off x="907" y="2569"/>
              <a:ext cx="658" cy="272"/>
              <a:chOff x="4626" y="3045"/>
              <a:chExt cx="658" cy="272"/>
            </a:xfrm>
          </p:grpSpPr>
          <p:grpSp>
            <p:nvGrpSpPr>
              <p:cNvPr id="9245" name="Group 12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9247" name="Freeform 13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48" name="Freeform 14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136 h 545"/>
                    <a:gd name="T2" fmla="*/ 0 w 272"/>
                    <a:gd name="T3" fmla="*/ 68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49" name="Arc 15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50" name="Arc 16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51" name="Oval 17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9246" name="Line 18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38" name="Line 27"/>
            <p:cNvSpPr>
              <a:spLocks noChangeShapeType="1"/>
            </p:cNvSpPr>
            <p:nvPr/>
          </p:nvSpPr>
          <p:spPr bwMode="auto">
            <a:xfrm>
              <a:off x="1746" y="2410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9" name="Line 29"/>
            <p:cNvSpPr>
              <a:spLocks noChangeShapeType="1"/>
            </p:cNvSpPr>
            <p:nvPr/>
          </p:nvSpPr>
          <p:spPr bwMode="auto">
            <a:xfrm flipH="1">
              <a:off x="1519" y="2410"/>
              <a:ext cx="227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0" name="Line 30"/>
            <p:cNvSpPr>
              <a:spLocks noChangeShapeType="1"/>
            </p:cNvSpPr>
            <p:nvPr/>
          </p:nvSpPr>
          <p:spPr bwMode="auto">
            <a:xfrm rot="5400000">
              <a:off x="1541" y="2796"/>
              <a:ext cx="7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9241" name="Group 31"/>
            <p:cNvGrpSpPr>
              <a:grpSpLocks/>
            </p:cNvGrpSpPr>
            <p:nvPr/>
          </p:nvGrpSpPr>
          <p:grpSpPr bwMode="auto">
            <a:xfrm>
              <a:off x="1315" y="2908"/>
              <a:ext cx="1411" cy="136"/>
              <a:chOff x="1247" y="3656"/>
              <a:chExt cx="1411" cy="136"/>
            </a:xfrm>
          </p:grpSpPr>
          <p:sp>
            <p:nvSpPr>
              <p:cNvPr id="9242" name="Line 8"/>
              <p:cNvSpPr>
                <a:spLocks noChangeShapeType="1"/>
              </p:cNvSpPr>
              <p:nvPr/>
            </p:nvSpPr>
            <p:spPr bwMode="auto">
              <a:xfrm>
                <a:off x="1360" y="3724"/>
                <a:ext cx="12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3" name="AutoShape 9"/>
              <p:cNvSpPr>
                <a:spLocks noChangeArrowheads="1"/>
              </p:cNvSpPr>
              <p:nvPr/>
            </p:nvSpPr>
            <p:spPr bwMode="auto">
              <a:xfrm rot="5400000">
                <a:off x="1238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44" name="AutoShape 10"/>
              <p:cNvSpPr>
                <a:spLocks noChangeArrowheads="1"/>
              </p:cNvSpPr>
              <p:nvPr/>
            </p:nvSpPr>
            <p:spPr bwMode="auto">
              <a:xfrm rot="16200000" flipH="1">
                <a:off x="2531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029178" name="Rectangle 58"/>
          <p:cNvSpPr>
            <a:spLocks noChangeArrowheads="1"/>
          </p:cNvSpPr>
          <p:nvPr/>
        </p:nvSpPr>
        <p:spPr bwMode="auto">
          <a:xfrm>
            <a:off x="539750" y="5084763"/>
            <a:ext cx="5076825" cy="151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garniture Ø11mm à Ø14mm à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l’aide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dessin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échelle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: 1 qui se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trouve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notice du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produit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. En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de lecture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ligne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le Ø le plus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faible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garantir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795963" y="4760913"/>
            <a:ext cx="3240087" cy="1193800"/>
            <a:chOff x="3651" y="2999"/>
            <a:chExt cx="2041" cy="752"/>
          </a:xfrm>
        </p:grpSpPr>
        <p:sp>
          <p:nvSpPr>
            <p:cNvPr id="9231" name="Text Box 38"/>
            <p:cNvSpPr txBox="1">
              <a:spLocks noChangeArrowheads="1"/>
            </p:cNvSpPr>
            <p:nvPr/>
          </p:nvSpPr>
          <p:spPr bwMode="auto">
            <a:xfrm>
              <a:off x="3674" y="3521"/>
              <a:ext cx="45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Ø5mm à Ø8mm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  <p:sp>
          <p:nvSpPr>
            <p:cNvPr id="9232" name="Text Box 42"/>
            <p:cNvSpPr txBox="1">
              <a:spLocks noChangeArrowheads="1"/>
            </p:cNvSpPr>
            <p:nvPr/>
          </p:nvSpPr>
          <p:spPr bwMode="auto">
            <a:xfrm>
              <a:off x="4695" y="3521"/>
              <a:ext cx="45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Ø11mm à Ø14mm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  <p:pic>
          <p:nvPicPr>
            <p:cNvPr id="9233" name="Picture 5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1" y="2999"/>
              <a:ext cx="2041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Text Box 59"/>
            <p:cNvSpPr txBox="1">
              <a:spLocks noChangeArrowheads="1"/>
            </p:cNvSpPr>
            <p:nvPr/>
          </p:nvSpPr>
          <p:spPr bwMode="auto">
            <a:xfrm>
              <a:off x="4173" y="3521"/>
              <a:ext cx="45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Ø8mm à Ø11mm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  <p:sp>
          <p:nvSpPr>
            <p:cNvPr id="9235" name="Text Box 60"/>
            <p:cNvSpPr txBox="1">
              <a:spLocks noChangeArrowheads="1"/>
            </p:cNvSpPr>
            <p:nvPr/>
          </p:nvSpPr>
          <p:spPr bwMode="auto">
            <a:xfrm>
              <a:off x="5216" y="3521"/>
              <a:ext cx="45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Ø14mm à Ø18mm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</p:grpSp>
      <p:sp>
        <p:nvSpPr>
          <p:cNvPr id="1029169" name="Rectangle 49"/>
          <p:cNvSpPr>
            <a:spLocks noChangeArrowheads="1"/>
          </p:cNvSpPr>
          <p:nvPr/>
        </p:nvSpPr>
        <p:spPr bwMode="auto">
          <a:xfrm>
            <a:off x="7416800" y="4652963"/>
            <a:ext cx="792163" cy="136842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6912260" y="873125"/>
            <a:ext cx="792162" cy="1871663"/>
            <a:chOff x="4377" y="550"/>
            <a:chExt cx="499" cy="1179"/>
          </a:xfrm>
        </p:grpSpPr>
        <p:sp>
          <p:nvSpPr>
            <p:cNvPr id="9227" name="Line 65"/>
            <p:cNvSpPr>
              <a:spLocks noChangeShapeType="1"/>
            </p:cNvSpPr>
            <p:nvPr/>
          </p:nvSpPr>
          <p:spPr bwMode="auto">
            <a:xfrm>
              <a:off x="4694" y="550"/>
              <a:ext cx="1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28" name="Line 66"/>
            <p:cNvSpPr>
              <a:spLocks noChangeShapeType="1"/>
            </p:cNvSpPr>
            <p:nvPr/>
          </p:nvSpPr>
          <p:spPr bwMode="auto">
            <a:xfrm>
              <a:off x="4377" y="1729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29" name="Line 67"/>
            <p:cNvSpPr>
              <a:spLocks noChangeShapeType="1"/>
            </p:cNvSpPr>
            <p:nvPr/>
          </p:nvSpPr>
          <p:spPr bwMode="auto">
            <a:xfrm flipV="1">
              <a:off x="4377" y="550"/>
              <a:ext cx="317" cy="1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0" name="Line 68"/>
            <p:cNvSpPr>
              <a:spLocks noChangeShapeType="1"/>
            </p:cNvSpPr>
            <p:nvPr/>
          </p:nvSpPr>
          <p:spPr bwMode="auto">
            <a:xfrm flipV="1">
              <a:off x="4876" y="550"/>
              <a:ext cx="0" cy="1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7" name="Rectangle 3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02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uiExpand="1" build="p"/>
      <p:bldP spid="1029178" grpId="0" animBg="1"/>
      <p:bldP spid="1029169" grpId="0" animBg="1"/>
      <p:bldP spid="102916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242" name="Picture 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4606925"/>
            <a:ext cx="326231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147" name="Rectangle 3"/>
          <p:cNvSpPr>
            <a:spLocks noChangeArrowheads="1"/>
          </p:cNvSpPr>
          <p:nvPr/>
        </p:nvSpPr>
        <p:spPr bwMode="auto">
          <a:xfrm>
            <a:off x="539750" y="1123950"/>
            <a:ext cx="62277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Les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assurent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elles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garantissent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optimal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nécessaire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celui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numéroté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2”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n°2</a:t>
            </a:r>
          </a:p>
        </p:txBody>
      </p:sp>
      <p:pic>
        <p:nvPicPr>
          <p:cNvPr id="1030210" name="Picture 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113" y="512763"/>
            <a:ext cx="22590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du jeu de brides nécessaire</a:t>
            </a:r>
          </a:p>
        </p:txBody>
      </p:sp>
      <p:sp>
        <p:nvSpPr>
          <p:cNvPr id="1030180" name="Rectangle 36"/>
          <p:cNvSpPr>
            <a:spLocks noChangeArrowheads="1"/>
          </p:cNvSpPr>
          <p:nvPr/>
        </p:nvSpPr>
        <p:spPr bwMode="auto">
          <a:xfrm>
            <a:off x="7740650" y="549275"/>
            <a:ext cx="252413" cy="2951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1403350" y="3860800"/>
            <a:ext cx="3421063" cy="1549400"/>
            <a:chOff x="884" y="2432"/>
            <a:chExt cx="2155" cy="976"/>
          </a:xfrm>
        </p:grpSpPr>
        <p:pic>
          <p:nvPicPr>
            <p:cNvPr id="10251" name="Picture 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4" y="2455"/>
              <a:ext cx="2155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52" name="Group 69"/>
            <p:cNvGrpSpPr>
              <a:grpSpLocks/>
            </p:cNvGrpSpPr>
            <p:nvPr/>
          </p:nvGrpSpPr>
          <p:grpSpPr bwMode="auto">
            <a:xfrm rot="901794" flipH="1">
              <a:off x="907" y="2773"/>
              <a:ext cx="658" cy="272"/>
              <a:chOff x="4626" y="3045"/>
              <a:chExt cx="658" cy="272"/>
            </a:xfrm>
          </p:grpSpPr>
          <p:grpSp>
            <p:nvGrpSpPr>
              <p:cNvPr id="10260" name="Group 70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0262" name="Freeform 71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63" name="Freeform 72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136 h 545"/>
                    <a:gd name="T2" fmla="*/ 0 w 272"/>
                    <a:gd name="T3" fmla="*/ 68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64" name="Arc 73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65" name="Arc 74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66" name="Oval 75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0261" name="Line 76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253" name="Line 79"/>
            <p:cNvSpPr>
              <a:spLocks noChangeShapeType="1"/>
            </p:cNvSpPr>
            <p:nvPr/>
          </p:nvSpPr>
          <p:spPr bwMode="auto">
            <a:xfrm rot="5400000">
              <a:off x="1598" y="2920"/>
              <a:ext cx="9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254" name="Group 80"/>
            <p:cNvGrpSpPr>
              <a:grpSpLocks/>
            </p:cNvGrpSpPr>
            <p:nvPr/>
          </p:nvGrpSpPr>
          <p:grpSpPr bwMode="auto">
            <a:xfrm>
              <a:off x="1315" y="3112"/>
              <a:ext cx="1411" cy="136"/>
              <a:chOff x="1247" y="3656"/>
              <a:chExt cx="1411" cy="136"/>
            </a:xfrm>
          </p:grpSpPr>
          <p:sp>
            <p:nvSpPr>
              <p:cNvPr id="10257" name="Line 81"/>
              <p:cNvSpPr>
                <a:spLocks noChangeShapeType="1"/>
              </p:cNvSpPr>
              <p:nvPr/>
            </p:nvSpPr>
            <p:spPr bwMode="auto">
              <a:xfrm>
                <a:off x="1360" y="3724"/>
                <a:ext cx="12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8" name="AutoShape 82"/>
              <p:cNvSpPr>
                <a:spLocks noChangeArrowheads="1"/>
              </p:cNvSpPr>
              <p:nvPr/>
            </p:nvSpPr>
            <p:spPr bwMode="auto">
              <a:xfrm rot="5400000">
                <a:off x="1238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59" name="AutoShape 83"/>
              <p:cNvSpPr>
                <a:spLocks noChangeArrowheads="1"/>
              </p:cNvSpPr>
              <p:nvPr/>
            </p:nvSpPr>
            <p:spPr bwMode="auto">
              <a:xfrm rot="16200000" flipH="1">
                <a:off x="2531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0255" name="Line 84"/>
            <p:cNvSpPr>
              <a:spLocks noChangeShapeType="1"/>
            </p:cNvSpPr>
            <p:nvPr/>
          </p:nvSpPr>
          <p:spPr bwMode="auto">
            <a:xfrm rot="5400000">
              <a:off x="1439" y="2920"/>
              <a:ext cx="9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56" name="Line 85"/>
            <p:cNvSpPr>
              <a:spLocks noChangeShapeType="1"/>
            </p:cNvSpPr>
            <p:nvPr/>
          </p:nvSpPr>
          <p:spPr bwMode="auto">
            <a:xfrm rot="10800000">
              <a:off x="1928" y="2432"/>
              <a:ext cx="15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248" name="Rectangle 91"/>
          <p:cNvSpPr>
            <a:spLocks noChangeArrowheads="1"/>
          </p:cNvSpPr>
          <p:nvPr/>
        </p:nvSpPr>
        <p:spPr bwMode="auto">
          <a:xfrm>
            <a:off x="4932363" y="4113213"/>
            <a:ext cx="385127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191" name="Rectangle 47"/>
          <p:cNvSpPr>
            <a:spLocks noChangeArrowheads="1"/>
          </p:cNvSpPr>
          <p:nvPr/>
        </p:nvSpPr>
        <p:spPr bwMode="auto">
          <a:xfrm>
            <a:off x="7092950" y="4724400"/>
            <a:ext cx="1474788" cy="129698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Rectangle 2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0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47" grpId="0" uiExpand="1" build="p"/>
      <p:bldP spid="1030180" grpId="0" uiExpand="1" animBg="1"/>
      <p:bldP spid="1030180" grpId="1" uiExpand="1" animBg="1"/>
      <p:bldP spid="1030180" grpId="2" animBg="1"/>
      <p:bldP spid="1030191" grpId="0" animBg="1"/>
      <p:bldP spid="1030191" grpId="1" animBg="1"/>
    </p:bldLst>
  </p:timing>
</p:sld>
</file>

<file path=ppt/theme/theme1.xml><?xml version="1.0" encoding="utf-8"?>
<a:theme xmlns:a="http://schemas.openxmlformats.org/drawingml/2006/main" name="2006.11.12 Helget">
  <a:themeElements>
    <a:clrScheme name="2006.11.12 Helget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8A00"/>
      </a:accent6>
      <a:hlink>
        <a:srgbClr val="0C4CB3"/>
      </a:hlink>
      <a:folHlink>
        <a:srgbClr val="4C198C"/>
      </a:folHlink>
    </a:clrScheme>
    <a:fontScheme name="2006.11.12 Helget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6.11.12 Helg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1640</Words>
  <Application>Microsoft Office PowerPoint</Application>
  <PresentationFormat>Affichage à l'écran (4:3)</PresentationFormat>
  <Paragraphs>236</Paragraphs>
  <Slides>28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2006.11.12 Helget</vt:lpstr>
      <vt:lpstr>BPEO</vt:lpstr>
      <vt:lpstr>Diapositive 2</vt:lpstr>
      <vt:lpstr>Présentation de l’ECAM Evolution</vt:lpstr>
      <vt:lpstr>Outillage nécessaire</vt:lpstr>
      <vt:lpstr>Présentation du kit</vt:lpstr>
      <vt:lpstr>Diapositive 6</vt:lpstr>
      <vt:lpstr>Utilisation du gabarit autocollant</vt:lpstr>
      <vt:lpstr>Sélection de la garniture nécessaire</vt:lpstr>
      <vt:lpstr>Sélection du jeu de brides nécessaire</vt:lpstr>
      <vt:lpstr>Sélection de coupe des cloisons ou pas</vt:lpstr>
      <vt:lpstr>Sélection de l’entretoise ou pas</vt:lpstr>
      <vt:lpstr>Exemples de lectures</vt:lpstr>
      <vt:lpstr>Diapositive 13</vt:lpstr>
      <vt:lpstr>Installation des éléments sélectionnés sur le câble</vt:lpstr>
      <vt:lpstr>Préparation du câble – Longueur dénudage</vt:lpstr>
      <vt:lpstr>Préparation du câble – Précautions</vt:lpstr>
      <vt:lpstr>Préparation du câble – NE PAS FAIRE</vt:lpstr>
      <vt:lpstr>Préparation du câble - Porteurs</vt:lpstr>
      <vt:lpstr>Dégraissage du câble</vt:lpstr>
      <vt:lpstr>Installation du presse étoupe sur le câble</vt:lpstr>
      <vt:lpstr>Porteur(s)</vt:lpstr>
      <vt:lpstr>Renforts périphériques</vt:lpstr>
      <vt:lpstr>Assemblage du presse étoupe</vt:lpstr>
      <vt:lpstr>Mise en place de l’entrée ECAM dans le boitier</vt:lpstr>
      <vt:lpstr>Comment tester les PEO ?</vt:lpstr>
      <vt:lpstr>Diapositive 26</vt:lpstr>
      <vt:lpstr>Diapositive 27</vt:lpstr>
      <vt:lpstr>FIN</vt:lpstr>
    </vt:vector>
  </TitlesOfParts>
  <Company>360° Design Wolfgang Wiest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Marken</dc:title>
  <dc:creator>Dominique Sanitas</dc:creator>
  <cp:lastModifiedBy>Dominique SANITAS</cp:lastModifiedBy>
  <cp:revision>315</cp:revision>
  <cp:lastPrinted>2006-11-20T19:27:20Z</cp:lastPrinted>
  <dcterms:modified xsi:type="dcterms:W3CDTF">2015-03-19T14:58:29Z</dcterms:modified>
</cp:coreProperties>
</file>