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</p:sldMasterIdLst>
  <p:notesMasterIdLst>
    <p:notesMasterId r:id="rId39"/>
  </p:notesMasterIdLst>
  <p:handoutMasterIdLst>
    <p:handoutMasterId r:id="rId40"/>
  </p:handoutMasterIdLst>
  <p:sldIdLst>
    <p:sldId id="519" r:id="rId2"/>
    <p:sldId id="523" r:id="rId3"/>
    <p:sldId id="576" r:id="rId4"/>
    <p:sldId id="578" r:id="rId5"/>
    <p:sldId id="573" r:id="rId6"/>
    <p:sldId id="579" r:id="rId7"/>
    <p:sldId id="580" r:id="rId8"/>
    <p:sldId id="589" r:id="rId9"/>
    <p:sldId id="590" r:id="rId10"/>
    <p:sldId id="584" r:id="rId11"/>
    <p:sldId id="585" r:id="rId12"/>
    <p:sldId id="586" r:id="rId13"/>
    <p:sldId id="591" r:id="rId14"/>
    <p:sldId id="587" r:id="rId15"/>
    <p:sldId id="588" r:id="rId16"/>
    <p:sldId id="575" r:id="rId17"/>
    <p:sldId id="581" r:id="rId18"/>
    <p:sldId id="582" r:id="rId19"/>
    <p:sldId id="583" r:id="rId20"/>
    <p:sldId id="571" r:id="rId21"/>
    <p:sldId id="568" r:id="rId22"/>
    <p:sldId id="559" r:id="rId23"/>
    <p:sldId id="570" r:id="rId24"/>
    <p:sldId id="560" r:id="rId25"/>
    <p:sldId id="565" r:id="rId26"/>
    <p:sldId id="561" r:id="rId27"/>
    <p:sldId id="593" r:id="rId28"/>
    <p:sldId id="550" r:id="rId29"/>
    <p:sldId id="558" r:id="rId30"/>
    <p:sldId id="595" r:id="rId31"/>
    <p:sldId id="557" r:id="rId32"/>
    <p:sldId id="567" r:id="rId33"/>
    <p:sldId id="596" r:id="rId34"/>
    <p:sldId id="555" r:id="rId35"/>
    <p:sldId id="564" r:id="rId36"/>
    <p:sldId id="597" r:id="rId37"/>
    <p:sldId id="488" r:id="rId38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modifyVerifier cryptProviderType="rsaFull" cryptAlgorithmClass="hash" cryptAlgorithmType="typeAny" cryptAlgorithmSid="4" spinCount="50000" saltData="+6p3e6Oby4TF+Spvp8YBgQ==" hashData="xiFwXjJ8TC2lKWs768tx5gYma08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FF00"/>
    <a:srgbClr val="FF0000"/>
    <a:srgbClr val="CC0099"/>
    <a:srgbClr val="4D4D4D"/>
    <a:srgbClr val="FFFFCC"/>
    <a:srgbClr val="C5D8FF"/>
    <a:srgbClr val="B7CFFF"/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24" autoAdjust="0"/>
    <p:restoredTop sz="98879" autoAdjust="0"/>
  </p:normalViewPr>
  <p:slideViewPr>
    <p:cSldViewPr>
      <p:cViewPr varScale="1">
        <p:scale>
          <a:sx n="67" d="100"/>
          <a:sy n="67" d="100"/>
        </p:scale>
        <p:origin x="-1356" y="-90"/>
      </p:cViewPr>
      <p:guideLst>
        <p:guide orient="horz" pos="1003"/>
        <p:guide orient="horz" pos="3317"/>
        <p:guide orient="horz" pos="576"/>
        <p:guide orient="horz" pos="4269"/>
        <p:guide pos="2880"/>
        <p:guide pos="5520"/>
        <p:guide pos="4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1475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54" tIns="46926" rIns="93854" bIns="46926" numCol="1" anchor="t" anchorCtr="0" compatLnSpc="1">
            <a:prstTxWarp prst="textNoShape">
              <a:avLst/>
            </a:prstTxWarp>
          </a:bodyPr>
          <a:lstStyle>
            <a:lvl1pPr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1" y="0"/>
            <a:ext cx="2911475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54" tIns="46926" rIns="93854" bIns="46926" numCol="1" anchor="t" anchorCtr="0" compatLnSpc="1">
            <a:prstTxWarp prst="textNoShape">
              <a:avLst/>
            </a:prstTxWarp>
          </a:bodyPr>
          <a:lstStyle>
            <a:lvl1pPr algn="r"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13793"/>
            <a:ext cx="2911475" cy="50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54" tIns="46926" rIns="93854" bIns="46926" numCol="1" anchor="b" anchorCtr="0" compatLnSpc="1">
            <a:prstTxWarp prst="textNoShape">
              <a:avLst/>
            </a:prstTxWarp>
          </a:bodyPr>
          <a:lstStyle>
            <a:lvl1pPr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1" y="9413793"/>
            <a:ext cx="2911475" cy="50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54" tIns="46926" rIns="93854" bIns="46926" numCol="1" anchor="b" anchorCtr="0" compatLnSpc="1">
            <a:prstTxWarp prst="textNoShape">
              <a:avLst/>
            </a:prstTxWarp>
          </a:bodyPr>
          <a:lstStyle>
            <a:lvl1pPr algn="r"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7A61787-2956-4448-B6E9-5C2386F2BEE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1475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54" tIns="46926" rIns="93854" bIns="46926" numCol="1" anchor="t" anchorCtr="0" compatLnSpc="1">
            <a:prstTxWarp prst="textNoShape">
              <a:avLst/>
            </a:prstTxWarp>
          </a:bodyPr>
          <a:lstStyle>
            <a:lvl1pPr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1" y="0"/>
            <a:ext cx="2911475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54" tIns="46926" rIns="93854" bIns="46926" numCol="1" anchor="t" anchorCtr="0" compatLnSpc="1">
            <a:prstTxWarp prst="textNoShape">
              <a:avLst/>
            </a:prstTxWarp>
          </a:bodyPr>
          <a:lstStyle>
            <a:lvl1pPr algn="r"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50888"/>
            <a:ext cx="4997450" cy="37480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748972"/>
            <a:ext cx="5003800" cy="4413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54" tIns="46926" rIns="93854" bIns="469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13793"/>
            <a:ext cx="2911475" cy="50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54" tIns="46926" rIns="93854" bIns="46926" numCol="1" anchor="b" anchorCtr="0" compatLnSpc="1">
            <a:prstTxWarp prst="textNoShape">
              <a:avLst/>
            </a:prstTxWarp>
          </a:bodyPr>
          <a:lstStyle>
            <a:lvl1pPr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1" y="9413793"/>
            <a:ext cx="2911475" cy="50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54" tIns="46926" rIns="93854" bIns="46926" numCol="1" anchor="b" anchorCtr="0" compatLnSpc="1">
            <a:prstTxWarp prst="textNoShape">
              <a:avLst/>
            </a:prstTxWarp>
          </a:bodyPr>
          <a:lstStyle>
            <a:lvl1pPr algn="r"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8666390-EC3A-421D-A42B-61AF22592D7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F0901C-0F65-4250-845B-EF3286D8D62C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F0901C-0F65-4250-845B-EF3286D8D62C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F0901C-0F65-4250-845B-EF3286D8D62C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F0901C-0F65-4250-845B-EF3286D8D62C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F7B213-3595-40D3-9F2C-94C836CB6285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F0901C-0F65-4250-845B-EF3286D8D62C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F0901C-0F65-4250-845B-EF3286D8D62C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0" descr="48 pt 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2100" y="5988050"/>
            <a:ext cx="8747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9"/>
          <p:cNvSpPr>
            <a:spLocks noChangeArrowheads="1"/>
          </p:cNvSpPr>
          <p:nvPr userDrawn="1"/>
        </p:nvSpPr>
        <p:spPr bwMode="auto">
          <a:xfrm>
            <a:off x="685800" y="622300"/>
            <a:ext cx="7924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85000"/>
              </a:lnSpc>
              <a:defRPr/>
            </a:pPr>
            <a:r>
              <a:rPr lang="de-DE" sz="3200">
                <a:latin typeface="Arial Narrow" pitchFamily="34" charset="0"/>
              </a:rPr>
              <a:t> </a:t>
            </a:r>
          </a:p>
        </p:txBody>
      </p:sp>
      <p:sp>
        <p:nvSpPr>
          <p:cNvPr id="6" name="Text Box 95"/>
          <p:cNvSpPr txBox="1">
            <a:spLocks noChangeArrowheads="1"/>
          </p:cNvSpPr>
          <p:nvPr userDrawn="1"/>
        </p:nvSpPr>
        <p:spPr bwMode="auto">
          <a:xfrm>
            <a:off x="685800" y="195263"/>
            <a:ext cx="17986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B2B2B2"/>
                </a:solidFill>
                <a:latin typeface="Arial Narrow" pitchFamily="34" charset="0"/>
              </a:rPr>
              <a:t>3M Télécommunications</a:t>
            </a:r>
          </a:p>
        </p:txBody>
      </p:sp>
      <p:pic>
        <p:nvPicPr>
          <p:cNvPr id="7" name="Picture 97" descr="3M_Titel_Elektro+Telekom-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92263"/>
            <a:ext cx="9144000" cy="363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5666" name="Rectangle 5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560388"/>
            <a:ext cx="7772400" cy="201612"/>
          </a:xfrm>
        </p:spPr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95667" name="Rectangle 5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1028700"/>
            <a:ext cx="64008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622300"/>
            <a:ext cx="1981200" cy="51181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22300"/>
            <a:ext cx="5791200" cy="51181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628775"/>
            <a:ext cx="3529013" cy="4111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367213" y="1628775"/>
            <a:ext cx="3529012" cy="4111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22300"/>
            <a:ext cx="7924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Mastertitelformat bearbeiten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28775"/>
            <a:ext cx="7210425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494598" name="Rectangle 6"/>
          <p:cNvSpPr>
            <a:spLocks noChangeArrowheads="1"/>
          </p:cNvSpPr>
          <p:nvPr/>
        </p:nvSpPr>
        <p:spPr bwMode="auto">
          <a:xfrm>
            <a:off x="176213" y="6435725"/>
            <a:ext cx="48418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fld id="{460938BF-6916-4540-90FE-76160A3F98A5}" type="slidenum">
              <a:rPr lang="en-US" sz="1000">
                <a:solidFill>
                  <a:srgbClr val="808080"/>
                </a:solidFill>
                <a:latin typeface="Arial Narrow" pitchFamily="34" charset="0"/>
              </a:rPr>
              <a:pPr>
                <a:defRPr/>
              </a:pPr>
              <a:t>‹N°›</a:t>
            </a:fld>
            <a:endParaRPr lang="en-US" sz="900">
              <a:solidFill>
                <a:srgbClr val="808080"/>
              </a:solidFill>
              <a:latin typeface="Arial Black" pitchFamily="34" charset="0"/>
            </a:endParaRPr>
          </a:p>
        </p:txBody>
      </p:sp>
      <p:sp>
        <p:nvSpPr>
          <p:cNvPr id="49460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7225" y="6572250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0808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  <p:sp>
        <p:nvSpPr>
          <p:cNvPr id="494602" name="Text Box 10"/>
          <p:cNvSpPr txBox="1">
            <a:spLocks noChangeArrowheads="1"/>
          </p:cNvSpPr>
          <p:nvPr/>
        </p:nvSpPr>
        <p:spPr bwMode="auto">
          <a:xfrm>
            <a:off x="685800" y="195263"/>
            <a:ext cx="460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B2B2B2"/>
                </a:solidFill>
                <a:latin typeface="Arial Narrow" pitchFamily="34" charset="0"/>
              </a:rPr>
              <a:t> </a:t>
            </a:r>
          </a:p>
        </p:txBody>
      </p:sp>
      <p:pic>
        <p:nvPicPr>
          <p:cNvPr id="1031" name="Picture 14" descr="48 pt 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50225" y="61722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31" descr="3M_Titel_Elektro+Telekom-6"/>
          <p:cNvPicPr>
            <a:picLocks noChangeAspect="1" noChangeArrowheads="1"/>
          </p:cNvPicPr>
          <p:nvPr userDrawn="1"/>
        </p:nvPicPr>
        <p:blipFill>
          <a:blip r:embed="rId14" cstate="print"/>
          <a:srcRect l="89377" r="5901"/>
          <a:stretch>
            <a:fillRect/>
          </a:stretch>
        </p:blipFill>
        <p:spPr bwMode="auto">
          <a:xfrm>
            <a:off x="0" y="1592263"/>
            <a:ext cx="431800" cy="363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4624" name="Text Box 32"/>
          <p:cNvSpPr txBox="1">
            <a:spLocks noChangeArrowheads="1"/>
          </p:cNvSpPr>
          <p:nvPr userDrawn="1"/>
        </p:nvSpPr>
        <p:spPr bwMode="auto">
          <a:xfrm>
            <a:off x="685800" y="171450"/>
            <a:ext cx="2476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>
                <a:solidFill>
                  <a:srgbClr val="B2B2B2"/>
                </a:solidFill>
              </a:rPr>
              <a:t>3M Télécommunications</a:t>
            </a:r>
            <a:endParaRPr lang="en-US" sz="1600">
              <a:solidFill>
                <a:srgbClr val="B2B2B2"/>
              </a:solidFill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med">
    <p:fade/>
  </p:transition>
  <p:timing>
    <p:tnLst>
      <p:par>
        <p:cTn id="1" dur="indefinite" restart="never" nodeType="tmRoot"/>
      </p:par>
    </p:tnLst>
  </p:timing>
  <p:hf sldNum="0" hdr="0" ftr="0"/>
  <p:txStyles>
    <p:titleStyle>
      <a:lvl1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5pPr>
      <a:lvl6pPr marL="4572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6pPr>
      <a:lvl7pPr marL="9144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7pPr>
      <a:lvl8pPr marL="13716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8pPr>
      <a:lvl9pPr marL="18288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1500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10000"/>
        </a:spcBef>
        <a:spcAft>
          <a:spcPct val="20000"/>
        </a:spcAft>
        <a:buClr>
          <a:schemeClr val="hlink"/>
        </a:buClr>
        <a:buFont typeface="Wingdings" pitchFamily="2" charset="2"/>
        <a:buChar char="§"/>
        <a:defRPr sz="2000" i="1">
          <a:solidFill>
            <a:srgbClr val="4D4D4D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20000"/>
        </a:spcAft>
        <a:buClr>
          <a:schemeClr val="hlink"/>
        </a:buClr>
        <a:buFont typeface="Wingdings" pitchFamily="2" charset="2"/>
        <a:buChar char="§"/>
        <a:defRPr sz="2000" i="1">
          <a:solidFill>
            <a:srgbClr val="4D4D4D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600">
          <a:solidFill>
            <a:srgbClr val="4D4D4D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rgbClr val="4D4D4D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rgbClr val="4D4D4D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rgbClr val="4D4D4D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rgbClr val="4D4D4D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rgbClr val="4D4D4D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</a:t>
            </a:r>
            <a:r>
              <a:rPr lang="en-US" dirty="0" smtClean="0"/>
              <a:t>2012.  </a:t>
            </a:r>
            <a:r>
              <a:rPr lang="en-US" dirty="0"/>
              <a:t>All Rights Reserved.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8459787" cy="1008063"/>
          </a:xfrm>
        </p:spPr>
        <p:txBody>
          <a:bodyPr/>
          <a:lstStyle/>
          <a:p>
            <a:pPr eaLnBrk="1" hangingPunct="1"/>
            <a:r>
              <a:rPr lang="en-US" sz="5400" b="1" i="1" dirty="0" smtClean="0">
                <a:solidFill>
                  <a:schemeClr val="hlink"/>
                </a:solidFill>
              </a:rPr>
              <a:t>BPEO</a:t>
            </a:r>
            <a:endParaRPr lang="fr-FR" sz="1400" dirty="0" smtClean="0">
              <a:solidFill>
                <a:schemeClr val="hlink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859338" y="6630988"/>
            <a:ext cx="42132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1000" dirty="0" smtClean="0">
                <a:solidFill>
                  <a:schemeClr val="bg2"/>
                </a:solidFill>
              </a:rPr>
              <a:t>BPEO Organiseurs et Cassettes -ed01</a:t>
            </a:r>
            <a:endParaRPr lang="fr-FR" sz="1000" dirty="0">
              <a:solidFill>
                <a:schemeClr val="bg2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684213" y="4873117"/>
            <a:ext cx="8459787" cy="114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5000"/>
              </a:lnSpc>
            </a:pPr>
            <a:r>
              <a:rPr lang="fr-FR" sz="4200" b="1" i="1" dirty="0" smtClean="0">
                <a:solidFill>
                  <a:schemeClr val="hlink"/>
                </a:solidFill>
                <a:latin typeface="Arial Narrow" pitchFamily="34" charset="0"/>
              </a:rPr>
              <a:t>Organiseurs et cassettes d’épissurage</a:t>
            </a:r>
            <a:endParaRPr lang="fr-FR" sz="4200" b="1" i="1" dirty="0">
              <a:solidFill>
                <a:schemeClr val="hlink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642" name="Rectangle 2"/>
          <p:cNvSpPr>
            <a:spLocks noChangeArrowheads="1"/>
          </p:cNvSpPr>
          <p:nvPr/>
        </p:nvSpPr>
        <p:spPr bwMode="auto">
          <a:xfrm>
            <a:off x="647700" y="3502025"/>
            <a:ext cx="59769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de-DE" sz="7500">
                <a:solidFill>
                  <a:schemeClr val="bg1"/>
                </a:solidFill>
                <a:latin typeface="Arial Narrow" pitchFamily="34" charset="0"/>
              </a:rPr>
              <a:t>Optimisez</a:t>
            </a:r>
          </a:p>
        </p:txBody>
      </p:sp>
      <p:sp>
        <p:nvSpPr>
          <p:cNvPr id="1008643" name="Rectangle 3"/>
          <p:cNvSpPr>
            <a:spLocks noChangeArrowheads="1"/>
          </p:cNvSpPr>
          <p:nvPr/>
        </p:nvSpPr>
        <p:spPr bwMode="auto">
          <a:xfrm>
            <a:off x="2159000" y="4508500"/>
            <a:ext cx="507523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4000">
                <a:latin typeface="Arial Narrow" pitchFamily="34" charset="0"/>
              </a:rPr>
              <a:t>vos réseaux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50825" y="733425"/>
            <a:ext cx="878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5000"/>
              </a:lnSpc>
            </a:pPr>
            <a:r>
              <a:rPr lang="en-US" sz="3600" dirty="0" err="1" smtClean="0">
                <a:solidFill>
                  <a:schemeClr val="hlink"/>
                </a:solidFill>
                <a:latin typeface="Arial Narrow" pitchFamily="34" charset="0"/>
              </a:rPr>
              <a:t>Passerelle</a:t>
            </a:r>
            <a:r>
              <a:rPr lang="en-US" sz="3600" dirty="0" smtClean="0">
                <a:solidFill>
                  <a:schemeClr val="hlink"/>
                </a:solidFill>
                <a:latin typeface="Arial Narrow" pitchFamily="34" charset="0"/>
              </a:rPr>
              <a:t> pour </a:t>
            </a:r>
            <a:r>
              <a:rPr lang="en-US" sz="3600" dirty="0" err="1" smtClean="0">
                <a:solidFill>
                  <a:schemeClr val="hlink"/>
                </a:solidFill>
                <a:latin typeface="Arial Narrow" pitchFamily="34" charset="0"/>
              </a:rPr>
              <a:t>organiseur</a:t>
            </a:r>
            <a:r>
              <a:rPr lang="en-US" sz="3600" dirty="0" smtClean="0">
                <a:solidFill>
                  <a:schemeClr val="hlink"/>
                </a:solidFill>
                <a:latin typeface="Arial Narrow" pitchFamily="34" charset="0"/>
              </a:rPr>
              <a:t> T1</a:t>
            </a:r>
            <a:endParaRPr lang="fr-FR" sz="3600" dirty="0">
              <a:solidFill>
                <a:schemeClr val="hlink"/>
              </a:solidFill>
              <a:latin typeface="Arial Narrow" pitchFamily="34" charset="0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/>
        </p:nvGrpSpPr>
        <p:grpSpPr>
          <a:xfrm>
            <a:off x="5894938" y="548680"/>
            <a:ext cx="3141558" cy="4032448"/>
            <a:chOff x="5894938" y="512676"/>
            <a:chExt cx="3141558" cy="4032448"/>
          </a:xfrm>
        </p:grpSpPr>
        <p:pic>
          <p:nvPicPr>
            <p:cNvPr id="22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94938" y="512676"/>
              <a:ext cx="3141558" cy="403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Line 18"/>
            <p:cNvSpPr>
              <a:spLocks noChangeShapeType="1"/>
            </p:cNvSpPr>
            <p:nvPr/>
          </p:nvSpPr>
          <p:spPr bwMode="auto">
            <a:xfrm rot="16200000" flipH="1" flipV="1">
              <a:off x="6768244" y="3573017"/>
              <a:ext cx="360040" cy="4320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 rot="5400000" flipV="1">
              <a:off x="7920372" y="3573016"/>
              <a:ext cx="360040" cy="4320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5652120" y="0"/>
            <a:ext cx="3492388" cy="4581128"/>
            <a:chOff x="5652120" y="0"/>
            <a:chExt cx="3492388" cy="4581128"/>
          </a:xfrm>
          <a:solidFill>
            <a:schemeClr val="bg1"/>
          </a:solidFill>
        </p:grpSpPr>
        <p:sp>
          <p:nvSpPr>
            <p:cNvPr id="26" name="Rectangle 25"/>
            <p:cNvSpPr/>
            <p:nvPr/>
          </p:nvSpPr>
          <p:spPr>
            <a:xfrm>
              <a:off x="5652120" y="548680"/>
              <a:ext cx="3492388" cy="403244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52420" y="0"/>
              <a:ext cx="791580" cy="54868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8244718" cy="64807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Installation de la Passerelle</a:t>
            </a:r>
            <a:endParaRPr lang="en-US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51" name="Rectangle 3"/>
          <p:cNvSpPr>
            <a:spLocks noChangeArrowheads="1"/>
          </p:cNvSpPr>
          <p:nvPr/>
        </p:nvSpPr>
        <p:spPr bwMode="auto">
          <a:xfrm>
            <a:off x="539750" y="944724"/>
            <a:ext cx="5508414" cy="334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Application : Passer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d’une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 cassette à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une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autre</a:t>
            </a:r>
            <a:endParaRPr lang="en-US" sz="2200" b="1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Présenter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passerelle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au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dessus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deux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pions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Pousser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competement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passerelle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vers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bas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Vue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agrandie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clippage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135834" y="744870"/>
            <a:ext cx="2736304" cy="3280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4545124"/>
            <a:ext cx="2844255" cy="162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7" y="3845597"/>
            <a:ext cx="2628292" cy="231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3723" y="4545124"/>
            <a:ext cx="3586489" cy="162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7" name="Groupe 96"/>
          <p:cNvGrpSpPr/>
          <p:nvPr/>
        </p:nvGrpSpPr>
        <p:grpSpPr>
          <a:xfrm>
            <a:off x="6300193" y="3392996"/>
            <a:ext cx="2304255" cy="324036"/>
            <a:chOff x="6300193" y="2924943"/>
            <a:chExt cx="2304255" cy="324036"/>
          </a:xfrm>
        </p:grpSpPr>
        <p:sp>
          <p:nvSpPr>
            <p:cNvPr id="94" name="Line 18"/>
            <p:cNvSpPr>
              <a:spLocks noChangeShapeType="1"/>
            </p:cNvSpPr>
            <p:nvPr/>
          </p:nvSpPr>
          <p:spPr bwMode="auto">
            <a:xfrm rot="5400000" flipH="1" flipV="1">
              <a:off x="6300193" y="2924943"/>
              <a:ext cx="324035" cy="3240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6" name="Line 18"/>
            <p:cNvSpPr>
              <a:spLocks noChangeShapeType="1"/>
            </p:cNvSpPr>
            <p:nvPr/>
          </p:nvSpPr>
          <p:spPr bwMode="auto">
            <a:xfrm rot="16200000" flipV="1">
              <a:off x="8280412" y="2924944"/>
              <a:ext cx="324035" cy="3240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8" name="Flèche vers le bas 97"/>
          <p:cNvSpPr/>
          <p:nvPr/>
        </p:nvSpPr>
        <p:spPr>
          <a:xfrm>
            <a:off x="1187624" y="4545124"/>
            <a:ext cx="396044" cy="43204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Line 18"/>
          <p:cNvSpPr>
            <a:spLocks noChangeShapeType="1"/>
          </p:cNvSpPr>
          <p:nvPr/>
        </p:nvSpPr>
        <p:spPr bwMode="auto">
          <a:xfrm rot="16200000" flipV="1">
            <a:off x="7704348" y="5157191"/>
            <a:ext cx="324035" cy="32403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7704" y="1376772"/>
            <a:ext cx="2052228" cy="105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6" name="Groupe 105"/>
          <p:cNvGrpSpPr/>
          <p:nvPr/>
        </p:nvGrpSpPr>
        <p:grpSpPr>
          <a:xfrm>
            <a:off x="467542" y="5013176"/>
            <a:ext cx="1836206" cy="396046"/>
            <a:chOff x="467542" y="5013176"/>
            <a:chExt cx="1836206" cy="396046"/>
          </a:xfrm>
        </p:grpSpPr>
        <p:sp>
          <p:nvSpPr>
            <p:cNvPr id="103" name="Line 18"/>
            <p:cNvSpPr>
              <a:spLocks noChangeShapeType="1"/>
            </p:cNvSpPr>
            <p:nvPr/>
          </p:nvSpPr>
          <p:spPr bwMode="auto">
            <a:xfrm rot="5400000" flipV="1">
              <a:off x="269520" y="5211198"/>
              <a:ext cx="396046" cy="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" name="Line 18"/>
            <p:cNvSpPr>
              <a:spLocks noChangeShapeType="1"/>
            </p:cNvSpPr>
            <p:nvPr/>
          </p:nvSpPr>
          <p:spPr bwMode="auto">
            <a:xfrm rot="5400000" flipV="1">
              <a:off x="2105724" y="5211198"/>
              <a:ext cx="396046" cy="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7" name="Rectangle 3"/>
          <p:cNvSpPr>
            <a:spLocks noChangeArrowheads="1"/>
          </p:cNvSpPr>
          <p:nvPr/>
        </p:nvSpPr>
        <p:spPr bwMode="auto">
          <a:xfrm>
            <a:off x="6336196" y="1304764"/>
            <a:ext cx="2376264" cy="7200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000" i="1" dirty="0" err="1" smtClean="0">
                <a:solidFill>
                  <a:srgbClr val="4D4D4D"/>
                </a:solidFill>
                <a:latin typeface="Arial Narrow" pitchFamily="34" charset="0"/>
              </a:rPr>
              <a:t>Vue</a:t>
            </a:r>
            <a:r>
              <a:rPr lang="en-US" sz="20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000" i="1" dirty="0" err="1" smtClean="0">
                <a:solidFill>
                  <a:srgbClr val="4D4D4D"/>
                </a:solidFill>
                <a:latin typeface="Arial Narrow" pitchFamily="34" charset="0"/>
              </a:rPr>
              <a:t>dessus</a:t>
            </a:r>
            <a:r>
              <a:rPr lang="en-US" sz="2000" i="1" dirty="0" smtClean="0">
                <a:solidFill>
                  <a:srgbClr val="4D4D4D"/>
                </a:solidFill>
                <a:latin typeface="Arial Narrow" pitchFamily="34" charset="0"/>
              </a:rPr>
              <a:t> de la position de la </a:t>
            </a:r>
            <a:r>
              <a:rPr lang="en-US" sz="2000" i="1" dirty="0" err="1" smtClean="0">
                <a:solidFill>
                  <a:srgbClr val="4D4D4D"/>
                </a:solidFill>
                <a:latin typeface="Arial Narrow" pitchFamily="34" charset="0"/>
              </a:rPr>
              <a:t>passerelle</a:t>
            </a:r>
            <a:endParaRPr lang="en-US" sz="2000" i="1" dirty="0" smtClean="0">
              <a:solidFill>
                <a:srgbClr val="4D4D4D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2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2.5E-6 0.06806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52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uiExpand="1" build="p"/>
      <p:bldP spid="98" grpId="0" animBg="1"/>
      <p:bldP spid="98" grpId="1" animBg="1"/>
      <p:bldP spid="98" grpId="2" animBg="1"/>
      <p:bldP spid="101" grpId="0" animBg="1"/>
      <p:bldP spid="101" grpId="1" animBg="1"/>
      <p:bldP spid="10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642" name="Rectangle 2"/>
          <p:cNvSpPr>
            <a:spLocks noChangeArrowheads="1"/>
          </p:cNvSpPr>
          <p:nvPr/>
        </p:nvSpPr>
        <p:spPr bwMode="auto">
          <a:xfrm>
            <a:off x="647700" y="3502025"/>
            <a:ext cx="59769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de-DE" sz="7500">
                <a:solidFill>
                  <a:schemeClr val="bg1"/>
                </a:solidFill>
                <a:latin typeface="Arial Narrow" pitchFamily="34" charset="0"/>
              </a:rPr>
              <a:t>Optimisez</a:t>
            </a:r>
          </a:p>
        </p:txBody>
      </p:sp>
      <p:sp>
        <p:nvSpPr>
          <p:cNvPr id="1008643" name="Rectangle 3"/>
          <p:cNvSpPr>
            <a:spLocks noChangeArrowheads="1"/>
          </p:cNvSpPr>
          <p:nvPr/>
        </p:nvSpPr>
        <p:spPr bwMode="auto">
          <a:xfrm>
            <a:off x="2159000" y="4508500"/>
            <a:ext cx="507523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4000">
                <a:latin typeface="Arial Narrow" pitchFamily="34" charset="0"/>
              </a:rPr>
              <a:t>vos réseaux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50825" y="733425"/>
            <a:ext cx="878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5000"/>
              </a:lnSpc>
            </a:pPr>
            <a:r>
              <a:rPr lang="en-US" sz="3600" dirty="0" err="1" smtClean="0">
                <a:solidFill>
                  <a:schemeClr val="hlink"/>
                </a:solidFill>
                <a:latin typeface="Arial Narrow" pitchFamily="34" charset="0"/>
              </a:rPr>
              <a:t>Où</a:t>
            </a:r>
            <a:r>
              <a:rPr lang="en-US" sz="3600" dirty="0" smtClean="0">
                <a:solidFill>
                  <a:schemeClr val="hlink"/>
                </a:solidFill>
                <a:latin typeface="Arial Narrow" pitchFamily="34" charset="0"/>
              </a:rPr>
              <a:t> </a:t>
            </a:r>
            <a:r>
              <a:rPr lang="en-US" sz="3600" dirty="0" err="1" smtClean="0">
                <a:solidFill>
                  <a:schemeClr val="hlink"/>
                </a:solidFill>
                <a:latin typeface="Arial Narrow" pitchFamily="34" charset="0"/>
              </a:rPr>
              <a:t>arrêter</a:t>
            </a:r>
            <a:r>
              <a:rPr lang="en-US" sz="3600" dirty="0" smtClean="0">
                <a:solidFill>
                  <a:schemeClr val="hlink"/>
                </a:solidFill>
                <a:latin typeface="Arial Narrow" pitchFamily="34" charset="0"/>
              </a:rPr>
              <a:t> la Micro </a:t>
            </a:r>
            <a:r>
              <a:rPr lang="en-US" sz="3600" dirty="0" err="1" smtClean="0">
                <a:solidFill>
                  <a:schemeClr val="hlink"/>
                </a:solidFill>
                <a:latin typeface="Arial Narrow" pitchFamily="34" charset="0"/>
              </a:rPr>
              <a:t>gaine</a:t>
            </a:r>
            <a:r>
              <a:rPr lang="en-US" sz="3600" dirty="0" smtClean="0">
                <a:solidFill>
                  <a:schemeClr val="hlink"/>
                </a:solidFill>
                <a:latin typeface="Arial Narrow" pitchFamily="34" charset="0"/>
              </a:rPr>
              <a:t> </a:t>
            </a:r>
            <a:r>
              <a:rPr lang="en-US" sz="3600" dirty="0" err="1" smtClean="0">
                <a:solidFill>
                  <a:schemeClr val="hlink"/>
                </a:solidFill>
                <a:latin typeface="Arial Narrow" pitchFamily="34" charset="0"/>
              </a:rPr>
              <a:t>ou</a:t>
            </a:r>
            <a:r>
              <a:rPr lang="en-US" sz="3600" dirty="0" smtClean="0">
                <a:solidFill>
                  <a:schemeClr val="hlink"/>
                </a:solidFill>
                <a:latin typeface="Arial Narrow" pitchFamily="34" charset="0"/>
              </a:rPr>
              <a:t> le Tube ?</a:t>
            </a:r>
            <a:endParaRPr lang="fr-FR" sz="3600" dirty="0">
              <a:solidFill>
                <a:schemeClr val="hlink"/>
              </a:solidFill>
              <a:latin typeface="Arial Narrow" pitchFamily="34" charset="0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935596" y="1520788"/>
            <a:ext cx="6503769" cy="3996444"/>
            <a:chOff x="935596" y="1520788"/>
            <a:chExt cx="6503769" cy="3996444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935596" y="1520788"/>
              <a:ext cx="6503769" cy="3996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43608" y="2996952"/>
              <a:ext cx="939047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21492" y="2996952"/>
              <a:ext cx="930628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8244718" cy="64807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Plaquette Outil rouge</a:t>
            </a:r>
            <a:endParaRPr lang="en-US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793174"/>
            <a:ext cx="2747999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Line 18"/>
          <p:cNvSpPr>
            <a:spLocks noChangeShapeType="1"/>
          </p:cNvSpPr>
          <p:nvPr/>
        </p:nvSpPr>
        <p:spPr bwMode="auto">
          <a:xfrm rot="16200000" flipV="1">
            <a:off x="1622203" y="6057291"/>
            <a:ext cx="324035" cy="32403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grpSp>
        <p:nvGrpSpPr>
          <p:cNvPr id="21" name="Groupe 20"/>
          <p:cNvGrpSpPr/>
          <p:nvPr/>
        </p:nvGrpSpPr>
        <p:grpSpPr>
          <a:xfrm>
            <a:off x="6426370" y="4365104"/>
            <a:ext cx="2682134" cy="1648121"/>
            <a:chOff x="6426370" y="4365104"/>
            <a:chExt cx="2682134" cy="1648121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6426370" y="4365104"/>
              <a:ext cx="2682134" cy="1648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16216" y="5013176"/>
              <a:ext cx="361172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028384" y="5013176"/>
              <a:ext cx="357934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Line 18"/>
          <p:cNvSpPr>
            <a:spLocks noChangeShapeType="1"/>
          </p:cNvSpPr>
          <p:nvPr/>
        </p:nvSpPr>
        <p:spPr bwMode="auto">
          <a:xfrm rot="16200000" flipH="1">
            <a:off x="1633363" y="1687118"/>
            <a:ext cx="62069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3" name="Line 18"/>
          <p:cNvSpPr>
            <a:spLocks noChangeShapeType="1"/>
          </p:cNvSpPr>
          <p:nvPr/>
        </p:nvSpPr>
        <p:spPr bwMode="auto">
          <a:xfrm rot="16200000" flipH="1" flipV="1">
            <a:off x="5305771" y="1795129"/>
            <a:ext cx="62069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51" name="Rectangle 3"/>
          <p:cNvSpPr>
            <a:spLocks noChangeArrowheads="1"/>
          </p:cNvSpPr>
          <p:nvPr/>
        </p:nvSpPr>
        <p:spPr bwMode="auto">
          <a:xfrm>
            <a:off x="539750" y="944724"/>
            <a:ext cx="8604250" cy="5760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grappe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plaquette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outil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soit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boitier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soit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clippée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1ère cassette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1520788"/>
            <a:ext cx="3428794" cy="250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Connecteur droit 24"/>
          <p:cNvCxnSpPr/>
          <p:nvPr/>
        </p:nvCxnSpPr>
        <p:spPr>
          <a:xfrm>
            <a:off x="4175956" y="1700808"/>
            <a:ext cx="0" cy="36724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11860" y="4793174"/>
            <a:ext cx="3024336" cy="137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539750" y="3969060"/>
            <a:ext cx="8604250" cy="8640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18000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L’outil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dégrappé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se range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plaquette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31" name="Line 18"/>
          <p:cNvSpPr>
            <a:spLocks noChangeShapeType="1"/>
          </p:cNvSpPr>
          <p:nvPr/>
        </p:nvSpPr>
        <p:spPr bwMode="auto">
          <a:xfrm rot="16200000" flipV="1">
            <a:off x="4499992" y="6057291"/>
            <a:ext cx="324035" cy="32403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3588" y="1520787"/>
            <a:ext cx="3321532" cy="2495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2" grpId="2" animBg="1"/>
      <p:bldP spid="22" grpId="0" animBg="1"/>
      <p:bldP spid="22" grpId="1" animBg="1"/>
      <p:bldP spid="23" grpId="0" animBg="1"/>
      <p:bldP spid="23" grpId="1" animBg="1"/>
      <p:bldP spid="51" grpId="0" animBg="1"/>
      <p:bldP spid="51" grpId="1" animBg="1"/>
      <p:bldP spid="30" grpId="0" animBg="1"/>
      <p:bldP spid="30" grpId="1" animBg="1"/>
      <p:bldP spid="31" grpId="0" animBg="1"/>
      <p:bldP spid="31" grpId="1" animBg="1"/>
      <p:bldP spid="31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236" y="2708920"/>
            <a:ext cx="244776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236" y="1016732"/>
            <a:ext cx="2447764" cy="162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8244718" cy="64807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Limite Micro gaine/Tube</a:t>
            </a:r>
            <a:endParaRPr lang="en-US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236" y="4365104"/>
            <a:ext cx="2447764" cy="16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3868" y="1016731"/>
            <a:ext cx="3276364" cy="552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211" y="1052736"/>
            <a:ext cx="2520629" cy="342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Groupe 45"/>
          <p:cNvGrpSpPr/>
          <p:nvPr/>
        </p:nvGrpSpPr>
        <p:grpSpPr>
          <a:xfrm>
            <a:off x="899592" y="3465004"/>
            <a:ext cx="2016224" cy="108012"/>
            <a:chOff x="755576" y="4149080"/>
            <a:chExt cx="2268252" cy="144016"/>
          </a:xfrm>
        </p:grpSpPr>
        <p:sp>
          <p:nvSpPr>
            <p:cNvPr id="41" name="Rectangle 40"/>
            <p:cNvSpPr/>
            <p:nvPr/>
          </p:nvSpPr>
          <p:spPr>
            <a:xfrm>
              <a:off x="755576" y="4149080"/>
              <a:ext cx="216024" cy="14401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807804" y="4149080"/>
              <a:ext cx="216024" cy="14401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7" name="Groupe 46"/>
          <p:cNvGrpSpPr/>
          <p:nvPr/>
        </p:nvGrpSpPr>
        <p:grpSpPr>
          <a:xfrm>
            <a:off x="3743908" y="2600908"/>
            <a:ext cx="2556284" cy="144016"/>
            <a:chOff x="3743908" y="2600908"/>
            <a:chExt cx="2556284" cy="144016"/>
          </a:xfrm>
        </p:grpSpPr>
        <p:sp>
          <p:nvSpPr>
            <p:cNvPr id="44" name="Rectangle 43"/>
            <p:cNvSpPr/>
            <p:nvPr/>
          </p:nvSpPr>
          <p:spPr>
            <a:xfrm>
              <a:off x="3743908" y="2600908"/>
              <a:ext cx="216024" cy="14401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084168" y="2600908"/>
              <a:ext cx="216024" cy="14401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8244718" cy="64807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Limite Micro gaine/Tube</a:t>
            </a:r>
            <a:endParaRPr lang="en-US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51" name="Rectangle 3"/>
          <p:cNvSpPr>
            <a:spLocks noChangeArrowheads="1"/>
          </p:cNvSpPr>
          <p:nvPr/>
        </p:nvSpPr>
        <p:spPr bwMode="auto">
          <a:xfrm>
            <a:off x="539750" y="944724"/>
            <a:ext cx="4320282" cy="16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La Micro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gaine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ou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Tube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doit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dépasser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d’environ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un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centimètre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après les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doigts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lesquels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plaquette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rouge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rétention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va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être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montée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6567" y="872716"/>
            <a:ext cx="4317433" cy="342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2672916"/>
            <a:ext cx="2463223" cy="162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e 18"/>
          <p:cNvGrpSpPr/>
          <p:nvPr/>
        </p:nvGrpSpPr>
        <p:grpSpPr>
          <a:xfrm>
            <a:off x="0" y="4545124"/>
            <a:ext cx="2592288" cy="1584176"/>
            <a:chOff x="0" y="4545124"/>
            <a:chExt cx="2592288" cy="1584176"/>
          </a:xfrm>
        </p:grpSpPr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4545124"/>
              <a:ext cx="2592288" cy="1555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Rectangle 3"/>
            <p:cNvSpPr>
              <a:spLocks noChangeArrowheads="1"/>
            </p:cNvSpPr>
            <p:nvPr/>
          </p:nvSpPr>
          <p:spPr bwMode="auto">
            <a:xfrm>
              <a:off x="1115616" y="5517232"/>
              <a:ext cx="504056" cy="612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4000" b="1" dirty="0" smtClean="0">
                  <a:latin typeface="Arial Black" pitchFamily="34" charset="0"/>
                </a:rPr>
                <a:t>1</a:t>
              </a: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2519772" y="4545124"/>
            <a:ext cx="2124236" cy="1584176"/>
            <a:chOff x="2519772" y="4545124"/>
            <a:chExt cx="2124236" cy="1584176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19772" y="4545124"/>
              <a:ext cx="2124236" cy="1573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Rectangle 3"/>
            <p:cNvSpPr>
              <a:spLocks noChangeArrowheads="1"/>
            </p:cNvSpPr>
            <p:nvPr/>
          </p:nvSpPr>
          <p:spPr bwMode="auto">
            <a:xfrm>
              <a:off x="3419872" y="5517232"/>
              <a:ext cx="504056" cy="612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4000" b="1" dirty="0" smtClean="0">
                  <a:latin typeface="Arial Black" pitchFamily="34" charset="0"/>
                </a:rPr>
                <a:t>2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6888168" y="4545124"/>
            <a:ext cx="2256340" cy="1584176"/>
            <a:chOff x="6888168" y="4545124"/>
            <a:chExt cx="2256340" cy="1584176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88168" y="4545124"/>
              <a:ext cx="2256340" cy="158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3"/>
            <p:cNvSpPr>
              <a:spLocks noChangeArrowheads="1"/>
            </p:cNvSpPr>
            <p:nvPr/>
          </p:nvSpPr>
          <p:spPr bwMode="auto">
            <a:xfrm>
              <a:off x="7812360" y="5517232"/>
              <a:ext cx="504056" cy="612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4000" b="1" dirty="0" smtClean="0">
                  <a:latin typeface="Arial Black" pitchFamily="34" charset="0"/>
                </a:rPr>
                <a:t>4</a:t>
              </a:r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3059832" y="2528900"/>
            <a:ext cx="2484276" cy="972108"/>
            <a:chOff x="3059832" y="2528900"/>
            <a:chExt cx="2484276" cy="972108"/>
          </a:xfrm>
        </p:grpSpPr>
        <p:sp>
          <p:nvSpPr>
            <p:cNvPr id="34" name="Rectangle 33"/>
            <p:cNvSpPr/>
            <p:nvPr/>
          </p:nvSpPr>
          <p:spPr>
            <a:xfrm>
              <a:off x="3059832" y="3284984"/>
              <a:ext cx="288032" cy="21602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256076" y="2528900"/>
              <a:ext cx="288032" cy="21602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4463988" y="4509120"/>
            <a:ext cx="2556284" cy="1975795"/>
            <a:chOff x="4463988" y="4509120"/>
            <a:chExt cx="2556284" cy="1975795"/>
          </a:xfrm>
        </p:grpSpPr>
        <p:grpSp>
          <p:nvGrpSpPr>
            <p:cNvPr id="21" name="Groupe 20"/>
            <p:cNvGrpSpPr/>
            <p:nvPr/>
          </p:nvGrpSpPr>
          <p:grpSpPr>
            <a:xfrm>
              <a:off x="4463988" y="4509120"/>
              <a:ext cx="2556284" cy="1975795"/>
              <a:chOff x="4463988" y="4509120"/>
              <a:chExt cx="2556284" cy="1975795"/>
            </a:xfrm>
          </p:grpSpPr>
          <p:pic>
            <p:nvPicPr>
              <p:cNvPr id="6148" name="Picture 4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463988" y="4545124"/>
                <a:ext cx="2556284" cy="1939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" name="Rectangle 3"/>
              <p:cNvSpPr>
                <a:spLocks noChangeArrowheads="1"/>
              </p:cNvSpPr>
              <p:nvPr/>
            </p:nvSpPr>
            <p:spPr bwMode="auto">
              <a:xfrm>
                <a:off x="5328084" y="4509120"/>
                <a:ext cx="504056" cy="6120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457200" indent="-457200">
                  <a:lnSpc>
                    <a:spcPct val="120000"/>
                  </a:lnSpc>
                  <a:spcBef>
                    <a:spcPct val="20000"/>
                  </a:spcBef>
                  <a:spcAft>
                    <a:spcPct val="15000"/>
                  </a:spcAft>
                  <a:buClr>
                    <a:schemeClr val="hlink"/>
                  </a:buClr>
                  <a:buFont typeface="Wingdings" pitchFamily="2" charset="2"/>
                  <a:buNone/>
                </a:pPr>
                <a:r>
                  <a:rPr lang="en-US" sz="4000" b="1" dirty="0" smtClean="0">
                    <a:latin typeface="Arial Black" pitchFamily="34" charset="0"/>
                  </a:rPr>
                  <a:t>3</a:t>
                </a:r>
              </a:p>
            </p:txBody>
          </p:sp>
        </p:grp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 rot="16200000" flipH="1">
              <a:off x="5886145" y="4923165"/>
              <a:ext cx="612067" cy="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642" name="Rectangle 2"/>
          <p:cNvSpPr>
            <a:spLocks noChangeArrowheads="1"/>
          </p:cNvSpPr>
          <p:nvPr/>
        </p:nvSpPr>
        <p:spPr bwMode="auto">
          <a:xfrm>
            <a:off x="647700" y="3502025"/>
            <a:ext cx="59769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de-DE" sz="7500">
                <a:solidFill>
                  <a:schemeClr val="bg1"/>
                </a:solidFill>
                <a:latin typeface="Arial Narrow" pitchFamily="34" charset="0"/>
              </a:rPr>
              <a:t>Optimisez</a:t>
            </a:r>
          </a:p>
        </p:txBody>
      </p:sp>
      <p:sp>
        <p:nvSpPr>
          <p:cNvPr id="1008643" name="Rectangle 3"/>
          <p:cNvSpPr>
            <a:spLocks noChangeArrowheads="1"/>
          </p:cNvSpPr>
          <p:nvPr/>
        </p:nvSpPr>
        <p:spPr bwMode="auto">
          <a:xfrm>
            <a:off x="2159000" y="4508500"/>
            <a:ext cx="507523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4000">
                <a:latin typeface="Arial Narrow" pitchFamily="34" charset="0"/>
              </a:rPr>
              <a:t>vos réseaux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50825" y="733425"/>
            <a:ext cx="878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5000"/>
              </a:lnSpc>
            </a:pPr>
            <a:r>
              <a:rPr lang="en-US" sz="3600" dirty="0" smtClean="0">
                <a:solidFill>
                  <a:schemeClr val="hlink"/>
                </a:solidFill>
                <a:latin typeface="Arial Narrow" pitchFamily="34" charset="0"/>
              </a:rPr>
              <a:t>Zone de </a:t>
            </a:r>
            <a:r>
              <a:rPr lang="en-US" sz="3600" dirty="0" err="1" smtClean="0">
                <a:solidFill>
                  <a:schemeClr val="hlink"/>
                </a:solidFill>
                <a:latin typeface="Arial Narrow" pitchFamily="34" charset="0"/>
              </a:rPr>
              <a:t>lovage</a:t>
            </a:r>
            <a:r>
              <a:rPr lang="en-US" sz="3600" dirty="0" smtClean="0">
                <a:solidFill>
                  <a:schemeClr val="hlink"/>
                </a:solidFill>
                <a:latin typeface="Arial Narrow" pitchFamily="34" charset="0"/>
              </a:rPr>
              <a:t> de tube </a:t>
            </a:r>
            <a:endParaRPr lang="fr-FR" sz="3600" dirty="0">
              <a:solidFill>
                <a:schemeClr val="hlink"/>
              </a:solidFill>
              <a:latin typeface="Arial Narrow" pitchFamily="34" charset="0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8604250" cy="46805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Organiseur </a:t>
            </a:r>
            <a:r>
              <a:rPr lang="fr-FR" b="1" dirty="0" smtClean="0"/>
              <a:t>T1 – Lovage des fibres en passage</a:t>
            </a:r>
            <a:endParaRPr lang="en-US" b="1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652" y="1304764"/>
            <a:ext cx="5858040" cy="507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8604250" cy="46805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Organiseur </a:t>
            </a:r>
            <a:r>
              <a:rPr lang="fr-FR" b="1" dirty="0" smtClean="0"/>
              <a:t>T2 et T3 – Lovage des fibres en passage</a:t>
            </a:r>
            <a:endParaRPr lang="en-US" b="1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330" y="1556792"/>
            <a:ext cx="395566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2316" y="1556791"/>
            <a:ext cx="4422172" cy="367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39552" y="5273824"/>
            <a:ext cx="4500500" cy="819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Si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288 FO, ranger 144 FO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1ère cassette et 144 FO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2ème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532" y="1160748"/>
            <a:ext cx="4250742" cy="511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8604250" cy="46805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Organiseur </a:t>
            </a:r>
            <a:r>
              <a:rPr lang="fr-FR" b="1" dirty="0" smtClean="0"/>
              <a:t>T2 et T3 – Lovage des fibres en passage</a:t>
            </a:r>
            <a:endParaRPr lang="en-US" b="1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60749"/>
            <a:ext cx="4572000" cy="5004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23528" y="5777880"/>
            <a:ext cx="4500500" cy="8194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Si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288 FO, ranger 144 FO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1ère cassette et 144 FO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2ème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642" name="Rectangle 2"/>
          <p:cNvSpPr>
            <a:spLocks noChangeArrowheads="1"/>
          </p:cNvSpPr>
          <p:nvPr/>
        </p:nvSpPr>
        <p:spPr bwMode="auto">
          <a:xfrm>
            <a:off x="647700" y="3502025"/>
            <a:ext cx="59769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de-DE" sz="7500">
                <a:solidFill>
                  <a:schemeClr val="bg1"/>
                </a:solidFill>
                <a:latin typeface="Arial Narrow" pitchFamily="34" charset="0"/>
              </a:rPr>
              <a:t>Optimisez</a:t>
            </a:r>
          </a:p>
        </p:txBody>
      </p:sp>
      <p:sp>
        <p:nvSpPr>
          <p:cNvPr id="1008643" name="Rectangle 3"/>
          <p:cNvSpPr>
            <a:spLocks noChangeArrowheads="1"/>
          </p:cNvSpPr>
          <p:nvPr/>
        </p:nvSpPr>
        <p:spPr bwMode="auto">
          <a:xfrm>
            <a:off x="2159000" y="4508500"/>
            <a:ext cx="507523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4000">
                <a:latin typeface="Arial Narrow" pitchFamily="34" charset="0"/>
              </a:rPr>
              <a:t>vos réseaux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50825" y="733425"/>
            <a:ext cx="878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5000"/>
              </a:lnSpc>
            </a:pPr>
            <a:r>
              <a:rPr lang="en-US" sz="3600" dirty="0" err="1" smtClean="0">
                <a:solidFill>
                  <a:schemeClr val="hlink"/>
                </a:solidFill>
                <a:latin typeface="Arial Narrow" pitchFamily="34" charset="0"/>
              </a:rPr>
              <a:t>Présentation</a:t>
            </a:r>
            <a:r>
              <a:rPr lang="en-US" sz="3600" dirty="0" smtClean="0">
                <a:solidFill>
                  <a:schemeClr val="hlink"/>
                </a:solidFill>
                <a:latin typeface="Arial Narrow" pitchFamily="34" charset="0"/>
              </a:rPr>
              <a:t> des </a:t>
            </a:r>
            <a:r>
              <a:rPr lang="en-US" sz="3600" dirty="0" err="1" smtClean="0">
                <a:solidFill>
                  <a:schemeClr val="hlink"/>
                </a:solidFill>
                <a:latin typeface="Arial Narrow" pitchFamily="34" charset="0"/>
              </a:rPr>
              <a:t>organiseurs</a:t>
            </a:r>
            <a:endParaRPr lang="fr-FR" sz="3600" dirty="0">
              <a:solidFill>
                <a:schemeClr val="hlink"/>
              </a:solidFill>
              <a:latin typeface="Arial Narrow" pitchFamily="34" charset="0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642" name="Rectangle 2"/>
          <p:cNvSpPr>
            <a:spLocks noChangeArrowheads="1"/>
          </p:cNvSpPr>
          <p:nvPr/>
        </p:nvSpPr>
        <p:spPr bwMode="auto">
          <a:xfrm>
            <a:off x="647700" y="3502025"/>
            <a:ext cx="59769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de-DE" sz="7500">
                <a:solidFill>
                  <a:schemeClr val="bg1"/>
                </a:solidFill>
                <a:latin typeface="Arial Narrow" pitchFamily="34" charset="0"/>
              </a:rPr>
              <a:t>Optimisez</a:t>
            </a:r>
          </a:p>
        </p:txBody>
      </p:sp>
      <p:sp>
        <p:nvSpPr>
          <p:cNvPr id="1008643" name="Rectangle 3"/>
          <p:cNvSpPr>
            <a:spLocks noChangeArrowheads="1"/>
          </p:cNvSpPr>
          <p:nvPr/>
        </p:nvSpPr>
        <p:spPr bwMode="auto">
          <a:xfrm>
            <a:off x="2159000" y="4508500"/>
            <a:ext cx="507523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4000">
                <a:latin typeface="Arial Narrow" pitchFamily="34" charset="0"/>
              </a:rPr>
              <a:t>vos réseaux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50825" y="733425"/>
            <a:ext cx="878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5000"/>
              </a:lnSpc>
            </a:pPr>
            <a:r>
              <a:rPr lang="en-US" sz="3600" dirty="0" err="1" smtClean="0">
                <a:solidFill>
                  <a:schemeClr val="hlink"/>
                </a:solidFill>
                <a:latin typeface="Arial Narrow" pitchFamily="34" charset="0"/>
              </a:rPr>
              <a:t>Présentation</a:t>
            </a:r>
            <a:r>
              <a:rPr lang="en-US" sz="3600" dirty="0" smtClean="0">
                <a:solidFill>
                  <a:schemeClr val="hlink"/>
                </a:solidFill>
                <a:latin typeface="Arial Narrow" pitchFamily="34" charset="0"/>
              </a:rPr>
              <a:t> des cassettes </a:t>
            </a:r>
            <a:r>
              <a:rPr lang="en-US" sz="3600" dirty="0" err="1" smtClean="0">
                <a:solidFill>
                  <a:schemeClr val="hlink"/>
                </a:solidFill>
                <a:latin typeface="Arial Narrow" pitchFamily="34" charset="0"/>
              </a:rPr>
              <a:t>d’épissurage</a:t>
            </a:r>
            <a:endParaRPr lang="fr-FR" sz="3600" dirty="0">
              <a:solidFill>
                <a:schemeClr val="hlink"/>
              </a:solidFill>
              <a:latin typeface="Arial Narrow" pitchFamily="34" charset="0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12763"/>
            <a:ext cx="7924800" cy="611981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Cassette 5mm ou 10mm ?</a:t>
            </a:r>
            <a:endParaRPr lang="en-US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03548" y="1304764"/>
            <a:ext cx="8316924" cy="514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Les cassettes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d’épaisseur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5 mm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sont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appellées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cassette “1 pas” du fait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qu’elles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nécessitent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UNE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position pour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fonctionner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l’organiseur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.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Elles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peuvent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être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clippées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à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chaque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position,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ainsi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donc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un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organiseur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12 pas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pourra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supporter 12 cassettes “1 pas”.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Les cassettes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d’épaisseur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10 mm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sont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appellées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cassette “2 pas” du fait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qu’elles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nécessitent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DEUX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positions pour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fonctionner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l’organiseur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.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Elles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doivent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être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clippées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avec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une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position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libre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entre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chaque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cassette,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ainsi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donc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un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organiseur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12 pas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pourra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supporter 6 cassettes “2 pas”.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Nota : La 1</a:t>
            </a:r>
            <a:r>
              <a:rPr lang="en-US" sz="2200" b="1" i="1" baseline="30000" dirty="0" smtClean="0">
                <a:solidFill>
                  <a:srgbClr val="4D4D4D"/>
                </a:solidFill>
                <a:latin typeface="Arial Narrow" pitchFamily="34" charset="0"/>
              </a:rPr>
              <a:t>ère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 cassette 10mm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s’installe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toujours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 le 2</a:t>
            </a:r>
            <a:r>
              <a:rPr lang="en-US" sz="2200" b="1" i="1" baseline="30000" dirty="0" smtClean="0">
                <a:solidFill>
                  <a:srgbClr val="4D4D4D"/>
                </a:solidFill>
                <a:latin typeface="Arial Narrow" pitchFamily="34" charset="0"/>
              </a:rPr>
              <a:t>ème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 pas de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l’organiseur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coté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 entrées des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câbles</a:t>
            </a:r>
            <a:endParaRPr lang="en-US" sz="2200" b="1" i="1" dirty="0">
              <a:solidFill>
                <a:srgbClr val="4D4D4D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7606" y="4113076"/>
            <a:ext cx="3682786" cy="241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15" y="4113076"/>
            <a:ext cx="3704345" cy="241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12763"/>
            <a:ext cx="7924800" cy="611981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Montage des cassettes sur l’organiseur</a:t>
            </a:r>
            <a:endParaRPr lang="en-US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9750" y="1088740"/>
            <a:ext cx="5112370" cy="284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Présenter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cassette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perpendiculairement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au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dessus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l’organiseur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Placer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patte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au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dessus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la position à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équiper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Pousser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vers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fond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l’organiseur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pour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déformer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patte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Pousser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en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latéral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pour clipper la cassette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758878"/>
            <a:ext cx="3383868" cy="1994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37"/>
          <p:cNvSpPr>
            <a:spLocks noChangeShapeType="1"/>
          </p:cNvSpPr>
          <p:nvPr/>
        </p:nvSpPr>
        <p:spPr bwMode="auto">
          <a:xfrm rot="10800000" flipH="1" flipV="1">
            <a:off x="6408204" y="2370946"/>
            <a:ext cx="540060" cy="46805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2" name="Flèche vers le bas 11"/>
          <p:cNvSpPr/>
          <p:nvPr/>
        </p:nvSpPr>
        <p:spPr>
          <a:xfrm>
            <a:off x="7236296" y="2298938"/>
            <a:ext cx="396044" cy="43204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Line 37"/>
          <p:cNvSpPr>
            <a:spLocks noChangeShapeType="1"/>
          </p:cNvSpPr>
          <p:nvPr/>
        </p:nvSpPr>
        <p:spPr bwMode="auto">
          <a:xfrm rot="10800000" flipH="1" flipV="1">
            <a:off x="1443719" y="4653136"/>
            <a:ext cx="540060" cy="46805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" name="Flèche vers le bas 13"/>
          <p:cNvSpPr/>
          <p:nvPr/>
        </p:nvSpPr>
        <p:spPr>
          <a:xfrm rot="5400000">
            <a:off x="5418094" y="4635134"/>
            <a:ext cx="396044" cy="43204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1520788"/>
            <a:ext cx="864096" cy="465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23399 L -8.33333E-7 -2.77457E-6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75 -3.58382E-6 L -0.07483 -3.58382E-6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0" grpId="0" animBg="1"/>
      <p:bldP spid="10" grpId="1" animBg="1"/>
      <p:bldP spid="10" grpId="2" animBg="1"/>
      <p:bldP spid="10" grpId="3" animBg="1"/>
      <p:bldP spid="12" grpId="0" animBg="1"/>
      <p:bldP spid="12" grpId="1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640827"/>
            <a:ext cx="3203848" cy="212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146065"/>
            <a:ext cx="3203848" cy="228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12763"/>
            <a:ext cx="7924800" cy="611981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Démontage des cassettes de l’organiseur</a:t>
            </a:r>
            <a:endParaRPr lang="en-US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10" name="Line 37"/>
          <p:cNvSpPr>
            <a:spLocks noChangeShapeType="1"/>
          </p:cNvSpPr>
          <p:nvPr/>
        </p:nvSpPr>
        <p:spPr bwMode="auto">
          <a:xfrm rot="10800000" flipH="1">
            <a:off x="7164288" y="2600908"/>
            <a:ext cx="0" cy="72008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" name="Flèche vers le bas 13"/>
          <p:cNvSpPr/>
          <p:nvPr/>
        </p:nvSpPr>
        <p:spPr>
          <a:xfrm rot="16200000">
            <a:off x="5886146" y="3627022"/>
            <a:ext cx="396044" cy="43204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3988" y="1556792"/>
            <a:ext cx="864096" cy="465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9750" y="1160748"/>
            <a:ext cx="5112370" cy="514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Aligner la cassette à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démonter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en position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perpendiculaire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l’organiseur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Soulever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patte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Faire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glisser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cassette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latéralement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pour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sortir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4977 L 0.24427 0.04977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3" animBg="1"/>
      <p:bldP spid="14" grpId="0" animBg="1"/>
      <p:bldP spid="14" grpId="1" animBg="1"/>
      <p:bldP spid="7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996952"/>
            <a:ext cx="256016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12763"/>
            <a:ext cx="7924800" cy="611981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Identification des cassettes avec étiquette(s)</a:t>
            </a:r>
            <a:endParaRPr lang="en-US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9750" y="1016509"/>
            <a:ext cx="8388350" cy="1944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Etiquettes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disponible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planche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d’étiquettes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adhésives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Numérotées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1 à 6 et de  7 à 12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Vierge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avec un trait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Blanche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484784"/>
            <a:ext cx="3165677" cy="255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077072"/>
            <a:ext cx="316202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37"/>
          <p:cNvSpPr>
            <a:spLocks noChangeShapeType="1"/>
          </p:cNvSpPr>
          <p:nvPr/>
        </p:nvSpPr>
        <p:spPr bwMode="auto">
          <a:xfrm rot="16200000" flipV="1">
            <a:off x="7056660" y="2636527"/>
            <a:ext cx="0" cy="504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1007604" y="3212976"/>
            <a:ext cx="1044116" cy="327636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2051720" y="3212976"/>
            <a:ext cx="936104" cy="327636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2987824" y="3212976"/>
            <a:ext cx="504056" cy="327636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Line 37"/>
          <p:cNvSpPr>
            <a:spLocks noChangeShapeType="1"/>
          </p:cNvSpPr>
          <p:nvPr/>
        </p:nvSpPr>
        <p:spPr bwMode="auto">
          <a:xfrm rot="5400000" flipV="1">
            <a:off x="4824413" y="2636527"/>
            <a:ext cx="0" cy="504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9" name="Line 37"/>
          <p:cNvSpPr>
            <a:spLocks noChangeShapeType="1"/>
          </p:cNvSpPr>
          <p:nvPr/>
        </p:nvSpPr>
        <p:spPr bwMode="auto">
          <a:xfrm rot="5400000" flipV="1">
            <a:off x="4824413" y="5336827"/>
            <a:ext cx="0" cy="504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" name="Line 37"/>
          <p:cNvSpPr>
            <a:spLocks noChangeShapeType="1"/>
          </p:cNvSpPr>
          <p:nvPr/>
        </p:nvSpPr>
        <p:spPr bwMode="auto">
          <a:xfrm rot="16200000" flipV="1">
            <a:off x="7056661" y="5336827"/>
            <a:ext cx="0" cy="504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2" uiExpand="1" build="p"/>
      <p:bldP spid="14" grpId="0" animBg="1"/>
      <p:bldP spid="14" grpId="2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2" animBg="1"/>
      <p:bldP spid="19" grpId="0" animBg="1"/>
      <p:bldP spid="19" grpId="1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12763"/>
            <a:ext cx="7924800" cy="611981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Identification des cassettes avec cavalier(s)</a:t>
            </a:r>
            <a:endParaRPr lang="en-US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9750" y="1196752"/>
            <a:ext cx="8388350" cy="108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416065"/>
            <a:ext cx="3831332" cy="304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968044" y="2399488"/>
            <a:ext cx="3672408" cy="3081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39750" y="1232533"/>
            <a:ext cx="8388350" cy="75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Des cavaliers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d’identifications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peuvent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être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installés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les cassettes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0" name="Line 37"/>
          <p:cNvSpPr>
            <a:spLocks noChangeShapeType="1"/>
          </p:cNvSpPr>
          <p:nvPr/>
        </p:nvSpPr>
        <p:spPr bwMode="auto">
          <a:xfrm rot="10800000" flipH="1" flipV="1">
            <a:off x="4644008" y="2168860"/>
            <a:ext cx="540060" cy="46805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" name="Line 37"/>
          <p:cNvSpPr>
            <a:spLocks noChangeShapeType="1"/>
          </p:cNvSpPr>
          <p:nvPr/>
        </p:nvSpPr>
        <p:spPr bwMode="auto">
          <a:xfrm rot="10800000" flipV="1">
            <a:off x="8460432" y="2168860"/>
            <a:ext cx="540060" cy="46805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9759" y="2168860"/>
            <a:ext cx="5188237" cy="327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12763"/>
            <a:ext cx="7924800" cy="611981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Entrée des fibres dans la cassette</a:t>
            </a:r>
            <a:endParaRPr lang="en-US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9750" y="1124521"/>
            <a:ext cx="8388350" cy="108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Les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arrivent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l’organiseur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et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entrent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cassette par la base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67545" y="2168858"/>
            <a:ext cx="4392488" cy="327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rc 13"/>
          <p:cNvSpPr/>
          <p:nvPr/>
        </p:nvSpPr>
        <p:spPr>
          <a:xfrm rot="5400000">
            <a:off x="7020272" y="3104964"/>
            <a:ext cx="1368152" cy="1368152"/>
          </a:xfrm>
          <a:prstGeom prst="arc">
            <a:avLst>
              <a:gd name="adj1" fmla="val 15560141"/>
              <a:gd name="adj2" fmla="val 18802733"/>
            </a:avLst>
          </a:prstGeom>
          <a:ln w="57150"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Arc 14"/>
          <p:cNvSpPr/>
          <p:nvPr/>
        </p:nvSpPr>
        <p:spPr>
          <a:xfrm rot="17276226">
            <a:off x="1727390" y="4079615"/>
            <a:ext cx="1478412" cy="1453185"/>
          </a:xfrm>
          <a:prstGeom prst="arc">
            <a:avLst>
              <a:gd name="adj1" fmla="val 16096835"/>
              <a:gd name="adj2" fmla="val 18802733"/>
            </a:avLst>
          </a:prstGeom>
          <a:ln w="57150"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691680" y="5481228"/>
            <a:ext cx="1980220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 algn="ctr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err="1" smtClean="0">
                <a:latin typeface="Arial Narrow" pitchFamily="34" charset="0"/>
              </a:rPr>
              <a:t>Vue</a:t>
            </a:r>
            <a:r>
              <a:rPr lang="en-US" sz="2200" b="1" i="1" dirty="0" smtClean="0">
                <a:latin typeface="Arial Narrow" pitchFamily="34" charset="0"/>
              </a:rPr>
              <a:t> de l’ </a:t>
            </a:r>
            <a:r>
              <a:rPr lang="en-US" sz="2200" b="1" i="1" dirty="0" err="1" smtClean="0">
                <a:latin typeface="Arial Narrow" pitchFamily="34" charset="0"/>
              </a:rPr>
              <a:t>Arrière</a:t>
            </a:r>
            <a:endParaRPr lang="en-US" sz="2200" b="1" i="1" dirty="0">
              <a:latin typeface="Arial Narrow" pitchFamily="34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6120172" y="5481228"/>
            <a:ext cx="2052228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err="1" smtClean="0">
                <a:latin typeface="Arial Narrow" pitchFamily="34" charset="0"/>
              </a:rPr>
              <a:t>Vue</a:t>
            </a:r>
            <a:r>
              <a:rPr lang="en-US" sz="2200" b="1" i="1" dirty="0" smtClean="0">
                <a:latin typeface="Arial Narrow" pitchFamily="34" charset="0"/>
              </a:rPr>
              <a:t> de </a:t>
            </a:r>
            <a:r>
              <a:rPr lang="en-US" sz="2200" b="1" i="1" dirty="0" err="1" smtClean="0">
                <a:latin typeface="Arial Narrow" pitchFamily="34" charset="0"/>
              </a:rPr>
              <a:t>l’Avant</a:t>
            </a:r>
            <a:endParaRPr lang="en-US" sz="2200" b="1" i="1" dirty="0">
              <a:latin typeface="Arial Narrow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88024" y="2024844"/>
            <a:ext cx="108012" cy="3600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160748"/>
            <a:ext cx="5580112" cy="468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0" name="Groupe 109"/>
          <p:cNvGrpSpPr/>
          <p:nvPr/>
        </p:nvGrpSpPr>
        <p:grpSpPr>
          <a:xfrm>
            <a:off x="3995936" y="1376773"/>
            <a:ext cx="5004556" cy="3312368"/>
            <a:chOff x="3995936" y="1700808"/>
            <a:chExt cx="5004556" cy="3312368"/>
          </a:xfrm>
        </p:grpSpPr>
        <p:sp>
          <p:nvSpPr>
            <p:cNvPr id="111" name="Arc 110"/>
            <p:cNvSpPr/>
            <p:nvPr/>
          </p:nvSpPr>
          <p:spPr>
            <a:xfrm>
              <a:off x="6624228" y="2277380"/>
              <a:ext cx="2123728" cy="2123728"/>
            </a:xfrm>
            <a:prstGeom prst="arc">
              <a:avLst>
                <a:gd name="adj1" fmla="val 17086981"/>
                <a:gd name="adj2" fmla="val 5236478"/>
              </a:avLst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3" name="Connecteur droit 112"/>
            <p:cNvCxnSpPr/>
            <p:nvPr/>
          </p:nvCxnSpPr>
          <p:spPr>
            <a:xfrm flipH="1">
              <a:off x="4463988" y="1700808"/>
              <a:ext cx="936104" cy="0"/>
            </a:xfrm>
            <a:prstGeom prst="line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/>
            <p:cNvCxnSpPr>
              <a:stCxn id="111" idx="0"/>
            </p:cNvCxnSpPr>
            <p:nvPr/>
          </p:nvCxnSpPr>
          <p:spPr>
            <a:xfrm flipH="1" flipV="1">
              <a:off x="5400093" y="1700809"/>
              <a:ext cx="2556944" cy="611720"/>
            </a:xfrm>
            <a:prstGeom prst="line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Arc 115"/>
            <p:cNvSpPr/>
            <p:nvPr/>
          </p:nvSpPr>
          <p:spPr>
            <a:xfrm flipH="1">
              <a:off x="3995936" y="2313384"/>
              <a:ext cx="2123728" cy="2087724"/>
            </a:xfrm>
            <a:prstGeom prst="arc">
              <a:avLst>
                <a:gd name="adj1" fmla="val 16315392"/>
                <a:gd name="adj2" fmla="val 5236478"/>
              </a:avLst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7" name="Connecteur droit 116"/>
            <p:cNvCxnSpPr>
              <a:stCxn id="118" idx="0"/>
            </p:cNvCxnSpPr>
            <p:nvPr/>
          </p:nvCxnSpPr>
          <p:spPr>
            <a:xfrm flipH="1">
              <a:off x="5003388" y="1952887"/>
              <a:ext cx="2743746" cy="359989"/>
            </a:xfrm>
            <a:prstGeom prst="line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Arc 117"/>
            <p:cNvSpPr/>
            <p:nvPr/>
          </p:nvSpPr>
          <p:spPr>
            <a:xfrm>
              <a:off x="6516216" y="1952836"/>
              <a:ext cx="2484276" cy="2484276"/>
            </a:xfrm>
            <a:prstGeom prst="arc">
              <a:avLst>
                <a:gd name="adj1" fmla="val 16168949"/>
                <a:gd name="adj2" fmla="val 21584839"/>
              </a:avLst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Arc 118"/>
            <p:cNvSpPr/>
            <p:nvPr/>
          </p:nvSpPr>
          <p:spPr>
            <a:xfrm rot="5400000">
              <a:off x="6876256" y="2889448"/>
              <a:ext cx="2123728" cy="2123728"/>
            </a:xfrm>
            <a:prstGeom prst="arc">
              <a:avLst>
                <a:gd name="adj1" fmla="val 16168949"/>
                <a:gd name="adj2" fmla="val 21584839"/>
              </a:avLst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0" name="Connecteur droit 119"/>
            <p:cNvCxnSpPr/>
            <p:nvPr/>
          </p:nvCxnSpPr>
          <p:spPr>
            <a:xfrm>
              <a:off x="9000492" y="3176972"/>
              <a:ext cx="0" cy="828092"/>
            </a:xfrm>
            <a:prstGeom prst="line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/>
            <p:cNvCxnSpPr>
              <a:endCxn id="116" idx="2"/>
            </p:cNvCxnSpPr>
            <p:nvPr/>
          </p:nvCxnSpPr>
          <p:spPr>
            <a:xfrm flipH="1" flipV="1">
              <a:off x="5008164" y="4399967"/>
              <a:ext cx="2732848" cy="1141"/>
            </a:xfrm>
            <a:prstGeom prst="line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eur droit 126"/>
            <p:cNvCxnSpPr>
              <a:stCxn id="119" idx="2"/>
            </p:cNvCxnSpPr>
            <p:nvPr/>
          </p:nvCxnSpPr>
          <p:spPr>
            <a:xfrm flipH="1">
              <a:off x="7200292" y="5013166"/>
              <a:ext cx="742511" cy="10"/>
            </a:xfrm>
            <a:prstGeom prst="line">
              <a:avLst/>
            </a:prstGeom>
            <a:ln w="38100"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cteur droit 131"/>
            <p:cNvCxnSpPr/>
            <p:nvPr/>
          </p:nvCxnSpPr>
          <p:spPr>
            <a:xfrm flipH="1">
              <a:off x="4716017" y="2384884"/>
              <a:ext cx="3420379" cy="0"/>
            </a:xfrm>
            <a:prstGeom prst="line">
              <a:avLst/>
            </a:prstGeom>
            <a:ln w="31750"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8244718" cy="1080120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Généralité</a:t>
            </a:r>
            <a:endParaRPr lang="en-US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216" name="Rectangle 3"/>
          <p:cNvSpPr>
            <a:spLocks noChangeArrowheads="1"/>
          </p:cNvSpPr>
          <p:nvPr/>
        </p:nvSpPr>
        <p:spPr bwMode="auto">
          <a:xfrm>
            <a:off x="539750" y="1160748"/>
            <a:ext cx="2880122" cy="424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Les cassettes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permettent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d’epissurer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 :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2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qui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entrent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chaque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coté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2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qui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rentrent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même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coté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grpSp>
        <p:nvGrpSpPr>
          <p:cNvPr id="93" name="Groupe 92"/>
          <p:cNvGrpSpPr/>
          <p:nvPr/>
        </p:nvGrpSpPr>
        <p:grpSpPr>
          <a:xfrm flipH="1">
            <a:off x="3743908" y="1376773"/>
            <a:ext cx="5004556" cy="3312368"/>
            <a:chOff x="3995936" y="1700808"/>
            <a:chExt cx="5004556" cy="3312368"/>
          </a:xfrm>
        </p:grpSpPr>
        <p:sp>
          <p:nvSpPr>
            <p:cNvPr id="94" name="Arc 93"/>
            <p:cNvSpPr/>
            <p:nvPr/>
          </p:nvSpPr>
          <p:spPr>
            <a:xfrm>
              <a:off x="6624228" y="2277380"/>
              <a:ext cx="2123728" cy="2123728"/>
            </a:xfrm>
            <a:prstGeom prst="arc">
              <a:avLst>
                <a:gd name="adj1" fmla="val 17086981"/>
                <a:gd name="adj2" fmla="val 5236478"/>
              </a:avLst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5" name="Connecteur droit 94"/>
            <p:cNvCxnSpPr/>
            <p:nvPr/>
          </p:nvCxnSpPr>
          <p:spPr>
            <a:xfrm flipH="1">
              <a:off x="4463988" y="1700808"/>
              <a:ext cx="936104" cy="0"/>
            </a:xfrm>
            <a:prstGeom prst="line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>
              <a:stCxn id="94" idx="0"/>
            </p:cNvCxnSpPr>
            <p:nvPr/>
          </p:nvCxnSpPr>
          <p:spPr>
            <a:xfrm flipH="1" flipV="1">
              <a:off x="5400093" y="1700809"/>
              <a:ext cx="2556944" cy="611720"/>
            </a:xfrm>
            <a:prstGeom prst="line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Arc 96"/>
            <p:cNvSpPr/>
            <p:nvPr/>
          </p:nvSpPr>
          <p:spPr>
            <a:xfrm flipH="1">
              <a:off x="3995936" y="2313384"/>
              <a:ext cx="2123728" cy="2087724"/>
            </a:xfrm>
            <a:prstGeom prst="arc">
              <a:avLst>
                <a:gd name="adj1" fmla="val 16315392"/>
                <a:gd name="adj2" fmla="val 5236478"/>
              </a:avLst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8" name="Connecteur droit 97"/>
            <p:cNvCxnSpPr>
              <a:stCxn id="99" idx="0"/>
            </p:cNvCxnSpPr>
            <p:nvPr/>
          </p:nvCxnSpPr>
          <p:spPr>
            <a:xfrm flipH="1">
              <a:off x="5003388" y="1952887"/>
              <a:ext cx="2743746" cy="359989"/>
            </a:xfrm>
            <a:prstGeom prst="line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Arc 98"/>
            <p:cNvSpPr/>
            <p:nvPr/>
          </p:nvSpPr>
          <p:spPr>
            <a:xfrm>
              <a:off x="6516216" y="1952836"/>
              <a:ext cx="2484276" cy="2484276"/>
            </a:xfrm>
            <a:prstGeom prst="arc">
              <a:avLst>
                <a:gd name="adj1" fmla="val 16168949"/>
                <a:gd name="adj2" fmla="val 21584839"/>
              </a:avLst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Arc 99"/>
            <p:cNvSpPr/>
            <p:nvPr/>
          </p:nvSpPr>
          <p:spPr>
            <a:xfrm rot="5400000">
              <a:off x="6876256" y="2889448"/>
              <a:ext cx="2123728" cy="2123728"/>
            </a:xfrm>
            <a:prstGeom prst="arc">
              <a:avLst>
                <a:gd name="adj1" fmla="val 16168949"/>
                <a:gd name="adj2" fmla="val 21584839"/>
              </a:avLst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3" name="Connecteur droit 102"/>
            <p:cNvCxnSpPr/>
            <p:nvPr/>
          </p:nvCxnSpPr>
          <p:spPr>
            <a:xfrm>
              <a:off x="9000492" y="3176972"/>
              <a:ext cx="0" cy="828092"/>
            </a:xfrm>
            <a:prstGeom prst="line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/>
            <p:cNvCxnSpPr>
              <a:endCxn id="97" idx="2"/>
            </p:cNvCxnSpPr>
            <p:nvPr/>
          </p:nvCxnSpPr>
          <p:spPr>
            <a:xfrm flipH="1" flipV="1">
              <a:off x="5008164" y="4399967"/>
              <a:ext cx="2732848" cy="1141"/>
            </a:xfrm>
            <a:prstGeom prst="line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>
              <a:stCxn id="100" idx="2"/>
            </p:cNvCxnSpPr>
            <p:nvPr/>
          </p:nvCxnSpPr>
          <p:spPr>
            <a:xfrm flipH="1">
              <a:off x="7200292" y="5013166"/>
              <a:ext cx="742511" cy="10"/>
            </a:xfrm>
            <a:prstGeom prst="line">
              <a:avLst/>
            </a:prstGeom>
            <a:ln w="38100">
              <a:solidFill>
                <a:srgbClr val="FF0000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>
            <a:xfrm flipH="1">
              <a:off x="4716017" y="2384884"/>
              <a:ext cx="3420379" cy="0"/>
            </a:xfrm>
            <a:prstGeom prst="line">
              <a:avLst/>
            </a:prstGeom>
            <a:ln w="31750">
              <a:solidFill>
                <a:srgbClr val="FF000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Groupe 157"/>
          <p:cNvGrpSpPr/>
          <p:nvPr/>
        </p:nvGrpSpPr>
        <p:grpSpPr>
          <a:xfrm>
            <a:off x="3743908" y="1376773"/>
            <a:ext cx="5076564" cy="3312378"/>
            <a:chOff x="3743908" y="1700808"/>
            <a:chExt cx="5076564" cy="3312378"/>
          </a:xfrm>
        </p:grpSpPr>
        <p:cxnSp>
          <p:nvCxnSpPr>
            <p:cNvPr id="84" name="Connecteur droit 83"/>
            <p:cNvCxnSpPr>
              <a:endCxn id="80" idx="0"/>
            </p:cNvCxnSpPr>
            <p:nvPr/>
          </p:nvCxnSpPr>
          <p:spPr>
            <a:xfrm>
              <a:off x="4974166" y="1952888"/>
              <a:ext cx="2946731" cy="382376"/>
            </a:xfrm>
            <a:prstGeom prst="line">
              <a:avLst/>
            </a:prstGeom>
            <a:ln w="38100">
              <a:solidFill>
                <a:srgbClr val="CC009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6" name="Groupe 155"/>
            <p:cNvGrpSpPr/>
            <p:nvPr/>
          </p:nvGrpSpPr>
          <p:grpSpPr>
            <a:xfrm>
              <a:off x="3743908" y="1700808"/>
              <a:ext cx="5076564" cy="3312378"/>
              <a:chOff x="3743908" y="1700808"/>
              <a:chExt cx="5076564" cy="3312378"/>
            </a:xfrm>
          </p:grpSpPr>
          <p:sp>
            <p:nvSpPr>
              <p:cNvPr id="80" name="Arc 79"/>
              <p:cNvSpPr/>
              <p:nvPr/>
            </p:nvSpPr>
            <p:spPr>
              <a:xfrm>
                <a:off x="6552220" y="2276380"/>
                <a:ext cx="2052228" cy="2052719"/>
              </a:xfrm>
              <a:prstGeom prst="arc">
                <a:avLst>
                  <a:gd name="adj1" fmla="val 17369885"/>
                  <a:gd name="adj2" fmla="val 5520870"/>
                </a:avLst>
              </a:prstGeom>
              <a:ln w="38100">
                <a:solidFill>
                  <a:srgbClr val="CC0099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82" name="Connecteur droit 81"/>
              <p:cNvCxnSpPr>
                <a:stCxn id="143" idx="0"/>
              </p:cNvCxnSpPr>
              <p:nvPr/>
            </p:nvCxnSpPr>
            <p:spPr>
              <a:xfrm flipH="1" flipV="1">
                <a:off x="5400092" y="1700808"/>
                <a:ext cx="2487227" cy="465474"/>
              </a:xfrm>
              <a:prstGeom prst="line">
                <a:avLst/>
              </a:prstGeom>
              <a:ln w="38100">
                <a:solidFill>
                  <a:srgbClr val="CC0099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eur droit 80"/>
              <p:cNvCxnSpPr/>
              <p:nvPr/>
            </p:nvCxnSpPr>
            <p:spPr>
              <a:xfrm flipH="1">
                <a:off x="4463988" y="1700808"/>
                <a:ext cx="936104" cy="0"/>
              </a:xfrm>
              <a:prstGeom prst="line">
                <a:avLst/>
              </a:prstGeom>
              <a:ln w="38100">
                <a:solidFill>
                  <a:srgbClr val="CC0099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Arc 84"/>
              <p:cNvSpPr/>
              <p:nvPr/>
            </p:nvSpPr>
            <p:spPr>
              <a:xfrm flipH="1">
                <a:off x="3743908" y="1952836"/>
                <a:ext cx="2484276" cy="2484276"/>
              </a:xfrm>
              <a:prstGeom prst="arc">
                <a:avLst>
                  <a:gd name="adj1" fmla="val 16168949"/>
                  <a:gd name="adj2" fmla="val 21584839"/>
                </a:avLst>
              </a:prstGeom>
              <a:ln w="38100">
                <a:solidFill>
                  <a:srgbClr val="CC0099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6" name="Arc 85"/>
              <p:cNvSpPr/>
              <p:nvPr/>
            </p:nvSpPr>
            <p:spPr>
              <a:xfrm rot="16200000" flipH="1">
                <a:off x="3743908" y="2889448"/>
                <a:ext cx="2123728" cy="2123728"/>
              </a:xfrm>
              <a:prstGeom prst="arc">
                <a:avLst>
                  <a:gd name="adj1" fmla="val 16168949"/>
                  <a:gd name="adj2" fmla="val 21584839"/>
                </a:avLst>
              </a:prstGeom>
              <a:ln w="38100">
                <a:solidFill>
                  <a:srgbClr val="CC0099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87" name="Connecteur droit 86"/>
              <p:cNvCxnSpPr/>
              <p:nvPr/>
            </p:nvCxnSpPr>
            <p:spPr>
              <a:xfrm>
                <a:off x="3743908" y="3176972"/>
                <a:ext cx="0" cy="828092"/>
              </a:xfrm>
              <a:prstGeom prst="line">
                <a:avLst/>
              </a:prstGeom>
              <a:ln w="38100">
                <a:solidFill>
                  <a:srgbClr val="CC0099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87"/>
              <p:cNvCxnSpPr/>
              <p:nvPr/>
            </p:nvCxnSpPr>
            <p:spPr>
              <a:xfrm flipH="1" flipV="1">
                <a:off x="5256076" y="4401108"/>
                <a:ext cx="2484936" cy="1"/>
              </a:xfrm>
              <a:prstGeom prst="line">
                <a:avLst/>
              </a:prstGeom>
              <a:ln w="38100">
                <a:solidFill>
                  <a:srgbClr val="CC0099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cteur droit 88"/>
              <p:cNvCxnSpPr/>
              <p:nvPr/>
            </p:nvCxnSpPr>
            <p:spPr>
              <a:xfrm rot="10800000" flipH="1">
                <a:off x="4788024" y="5013176"/>
                <a:ext cx="733144" cy="10"/>
              </a:xfrm>
              <a:prstGeom prst="line">
                <a:avLst/>
              </a:prstGeom>
              <a:ln w="38100">
                <a:solidFill>
                  <a:srgbClr val="CC0099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cteur droit 91"/>
              <p:cNvCxnSpPr/>
              <p:nvPr/>
            </p:nvCxnSpPr>
            <p:spPr>
              <a:xfrm flipH="1">
                <a:off x="5184069" y="2276872"/>
                <a:ext cx="2988331" cy="0"/>
              </a:xfrm>
              <a:prstGeom prst="line">
                <a:avLst/>
              </a:prstGeom>
              <a:ln w="31750">
                <a:solidFill>
                  <a:srgbClr val="CC0099"/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Arc 132"/>
              <p:cNvSpPr/>
              <p:nvPr/>
            </p:nvSpPr>
            <p:spPr>
              <a:xfrm flipH="1">
                <a:off x="6336196" y="2270786"/>
                <a:ext cx="2484276" cy="2058314"/>
              </a:xfrm>
              <a:prstGeom prst="arc">
                <a:avLst>
                  <a:gd name="adj1" fmla="val 21548317"/>
                  <a:gd name="adj2" fmla="val 5411469"/>
                </a:avLst>
              </a:prstGeom>
              <a:ln w="38100">
                <a:solidFill>
                  <a:srgbClr val="CC0099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4" name="Arc 133"/>
              <p:cNvSpPr/>
              <p:nvPr/>
            </p:nvSpPr>
            <p:spPr>
              <a:xfrm>
                <a:off x="4211960" y="2276364"/>
                <a:ext cx="2123728" cy="2123728"/>
              </a:xfrm>
              <a:prstGeom prst="arc">
                <a:avLst>
                  <a:gd name="adj1" fmla="val 16123947"/>
                  <a:gd name="adj2" fmla="val 2564"/>
                </a:avLst>
              </a:prstGeom>
              <a:ln w="38100">
                <a:solidFill>
                  <a:srgbClr val="CC0099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5" name="Arc 134"/>
              <p:cNvSpPr/>
              <p:nvPr/>
            </p:nvSpPr>
            <p:spPr>
              <a:xfrm rot="16200000">
                <a:off x="4212468" y="2276873"/>
                <a:ext cx="2123728" cy="2123728"/>
              </a:xfrm>
              <a:prstGeom prst="arc">
                <a:avLst>
                  <a:gd name="adj1" fmla="val 10805457"/>
                  <a:gd name="adj2" fmla="val 2564"/>
                </a:avLst>
              </a:prstGeom>
              <a:ln w="38100">
                <a:solidFill>
                  <a:srgbClr val="CC0099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3" name="Arc 142"/>
              <p:cNvSpPr/>
              <p:nvPr/>
            </p:nvSpPr>
            <p:spPr>
              <a:xfrm>
                <a:off x="6480212" y="2132856"/>
                <a:ext cx="2267710" cy="2268252"/>
              </a:xfrm>
              <a:prstGeom prst="arc">
                <a:avLst>
                  <a:gd name="adj1" fmla="val 17036527"/>
                  <a:gd name="adj2" fmla="val 5520870"/>
                </a:avLst>
              </a:prstGeom>
              <a:ln w="38100">
                <a:solidFill>
                  <a:srgbClr val="CC0099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45" name="Rectangle 44"/>
          <p:cNvSpPr/>
          <p:nvPr/>
        </p:nvSpPr>
        <p:spPr>
          <a:xfrm>
            <a:off x="5328084" y="4581129"/>
            <a:ext cx="1980220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chemeClr val="tx1"/>
                </a:solidFill>
              </a:rPr>
              <a:t>EPISSURES</a:t>
            </a:r>
            <a:endParaRPr lang="fr-FR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5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5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7924800" cy="900013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Cassette 5mm pour 12 épissures Fusion</a:t>
            </a:r>
            <a:endParaRPr lang="en-US" dirty="0" smtClean="0"/>
          </a:p>
        </p:txBody>
      </p:sp>
      <p:sp>
        <p:nvSpPr>
          <p:cNvPr id="1054723" name="Rectangle 3"/>
          <p:cNvSpPr>
            <a:spLocks noChangeArrowheads="1"/>
          </p:cNvSpPr>
          <p:nvPr/>
        </p:nvSpPr>
        <p:spPr bwMode="auto">
          <a:xfrm>
            <a:off x="539750" y="1052736"/>
            <a:ext cx="799269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Emplacement pour 12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épissures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fusion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1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étage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(45mm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ou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60mm)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Zone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lovage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Zone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d’étiquettage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Zone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clippage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cavaliers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Points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rétention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Zone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clippage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organiseur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Entrée des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cassette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Couvercle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transparent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5916" y="1736812"/>
            <a:ext cx="4989363" cy="418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18"/>
          <p:cNvSpPr>
            <a:spLocks noChangeShapeType="1"/>
          </p:cNvSpPr>
          <p:nvPr/>
        </p:nvSpPr>
        <p:spPr bwMode="auto">
          <a:xfrm rot="16200000" flipH="1" flipV="1">
            <a:off x="4067945" y="5265204"/>
            <a:ext cx="324035" cy="32403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932040" y="4581128"/>
            <a:ext cx="2664296" cy="1368152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3779912" y="2024844"/>
            <a:ext cx="5004556" cy="2556284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364088" y="2924944"/>
            <a:ext cx="684076" cy="756084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6516216" y="2924944"/>
            <a:ext cx="684076" cy="756084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Line 18"/>
          <p:cNvSpPr>
            <a:spLocks noChangeShapeType="1"/>
          </p:cNvSpPr>
          <p:nvPr/>
        </p:nvSpPr>
        <p:spPr bwMode="auto">
          <a:xfrm rot="5400000" flipV="1">
            <a:off x="8172400" y="5265204"/>
            <a:ext cx="324035" cy="32403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41" name="Rectangle 40"/>
          <p:cNvSpPr/>
          <p:nvPr/>
        </p:nvSpPr>
        <p:spPr>
          <a:xfrm>
            <a:off x="5616116" y="1772816"/>
            <a:ext cx="1332148" cy="396044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rot="16200000" flipH="1" flipV="1">
            <a:off x="7596336" y="1556792"/>
            <a:ext cx="324035" cy="32403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43" name="Line 18"/>
          <p:cNvSpPr>
            <a:spLocks noChangeShapeType="1"/>
          </p:cNvSpPr>
          <p:nvPr/>
        </p:nvSpPr>
        <p:spPr bwMode="auto">
          <a:xfrm rot="5400000" flipV="1">
            <a:off x="4680012" y="1556792"/>
            <a:ext cx="324035" cy="32403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grpSp>
        <p:nvGrpSpPr>
          <p:cNvPr id="50" name="Groupe 49"/>
          <p:cNvGrpSpPr/>
          <p:nvPr/>
        </p:nvGrpSpPr>
        <p:grpSpPr>
          <a:xfrm>
            <a:off x="4067944" y="1808820"/>
            <a:ext cx="4464496" cy="3142063"/>
            <a:chOff x="4067944" y="2060848"/>
            <a:chExt cx="4464496" cy="3142063"/>
          </a:xfrm>
        </p:grpSpPr>
        <p:sp>
          <p:nvSpPr>
            <p:cNvPr id="15" name="Étoile à 4 branches 14"/>
            <p:cNvSpPr/>
            <p:nvPr/>
          </p:nvSpPr>
          <p:spPr>
            <a:xfrm>
              <a:off x="8244408" y="2744924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Étoile à 4 branches 16"/>
            <p:cNvSpPr/>
            <p:nvPr/>
          </p:nvSpPr>
          <p:spPr>
            <a:xfrm>
              <a:off x="4283968" y="2771213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Étoile à 4 branches 17"/>
            <p:cNvSpPr/>
            <p:nvPr/>
          </p:nvSpPr>
          <p:spPr>
            <a:xfrm>
              <a:off x="7730637" y="2708920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Étoile à 4 branches 18"/>
            <p:cNvSpPr/>
            <p:nvPr/>
          </p:nvSpPr>
          <p:spPr>
            <a:xfrm>
              <a:off x="4788024" y="2699205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Étoile à 4 branches 19"/>
            <p:cNvSpPr/>
            <p:nvPr/>
          </p:nvSpPr>
          <p:spPr>
            <a:xfrm>
              <a:off x="5462385" y="2483181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Étoile à 4 branches 20"/>
            <p:cNvSpPr/>
            <p:nvPr/>
          </p:nvSpPr>
          <p:spPr>
            <a:xfrm>
              <a:off x="6264188" y="2492896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Étoile à 4 branches 21"/>
            <p:cNvSpPr/>
            <p:nvPr/>
          </p:nvSpPr>
          <p:spPr>
            <a:xfrm>
              <a:off x="7056276" y="2492896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Étoile à 4 branches 22"/>
            <p:cNvSpPr/>
            <p:nvPr/>
          </p:nvSpPr>
          <p:spPr>
            <a:xfrm>
              <a:off x="6416588" y="2960948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Étoile à 4 branches 23"/>
            <p:cNvSpPr/>
            <p:nvPr/>
          </p:nvSpPr>
          <p:spPr>
            <a:xfrm>
              <a:off x="6120172" y="2960948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Étoile à 4 branches 24"/>
            <p:cNvSpPr/>
            <p:nvPr/>
          </p:nvSpPr>
          <p:spPr>
            <a:xfrm>
              <a:off x="6416588" y="4103361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Étoile à 4 branches 25"/>
            <p:cNvSpPr/>
            <p:nvPr/>
          </p:nvSpPr>
          <p:spPr>
            <a:xfrm>
              <a:off x="6120172" y="4103361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Étoile à 4 branches 26"/>
            <p:cNvSpPr/>
            <p:nvPr/>
          </p:nvSpPr>
          <p:spPr>
            <a:xfrm>
              <a:off x="4976428" y="3527297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Étoile à 4 branches 27"/>
            <p:cNvSpPr/>
            <p:nvPr/>
          </p:nvSpPr>
          <p:spPr>
            <a:xfrm>
              <a:off x="4680012" y="3527297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Étoile à 4 branches 28"/>
            <p:cNvSpPr/>
            <p:nvPr/>
          </p:nvSpPr>
          <p:spPr>
            <a:xfrm>
              <a:off x="7838649" y="3491293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Étoile à 4 branches 29"/>
            <p:cNvSpPr/>
            <p:nvPr/>
          </p:nvSpPr>
          <p:spPr>
            <a:xfrm>
              <a:off x="7542233" y="3491293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Étoile à 4 branches 30"/>
            <p:cNvSpPr/>
            <p:nvPr/>
          </p:nvSpPr>
          <p:spPr>
            <a:xfrm>
              <a:off x="7092280" y="4653136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Étoile à 4 branches 31"/>
            <p:cNvSpPr/>
            <p:nvPr/>
          </p:nvSpPr>
          <p:spPr>
            <a:xfrm>
              <a:off x="6272572" y="4653136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Étoile à 4 branches 32"/>
            <p:cNvSpPr/>
            <p:nvPr/>
          </p:nvSpPr>
          <p:spPr>
            <a:xfrm>
              <a:off x="5462385" y="4653136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Étoile à 4 branches 33"/>
            <p:cNvSpPr/>
            <p:nvPr/>
          </p:nvSpPr>
          <p:spPr>
            <a:xfrm>
              <a:off x="4778309" y="4355389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Étoile à 4 branches 34"/>
            <p:cNvSpPr/>
            <p:nvPr/>
          </p:nvSpPr>
          <p:spPr>
            <a:xfrm>
              <a:off x="4067944" y="3969060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Étoile à 4 branches 35"/>
            <p:cNvSpPr/>
            <p:nvPr/>
          </p:nvSpPr>
          <p:spPr>
            <a:xfrm>
              <a:off x="8486721" y="3969060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Étoile à 4 branches 36"/>
            <p:cNvSpPr/>
            <p:nvPr/>
          </p:nvSpPr>
          <p:spPr>
            <a:xfrm>
              <a:off x="7766641" y="4355389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Étoile à 4 branches 37"/>
            <p:cNvSpPr/>
            <p:nvPr/>
          </p:nvSpPr>
          <p:spPr>
            <a:xfrm>
              <a:off x="4067944" y="5147477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Étoile à 4 branches 38"/>
            <p:cNvSpPr/>
            <p:nvPr/>
          </p:nvSpPr>
          <p:spPr>
            <a:xfrm>
              <a:off x="8450717" y="5157192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Étoile à 4 branches 45"/>
            <p:cNvSpPr/>
            <p:nvPr/>
          </p:nvSpPr>
          <p:spPr>
            <a:xfrm>
              <a:off x="7334593" y="2060848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Étoile à 4 branches 46"/>
            <p:cNvSpPr/>
            <p:nvPr/>
          </p:nvSpPr>
          <p:spPr>
            <a:xfrm>
              <a:off x="7524328" y="2159145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Étoile à 4 branches 47"/>
            <p:cNvSpPr/>
            <p:nvPr/>
          </p:nvSpPr>
          <p:spPr>
            <a:xfrm>
              <a:off x="5174353" y="2087137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Étoile à 4 branches 48"/>
            <p:cNvSpPr/>
            <p:nvPr/>
          </p:nvSpPr>
          <p:spPr>
            <a:xfrm>
              <a:off x="5013763" y="2159145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23" grpId="0" uiExpand="1" build="p"/>
      <p:bldP spid="7" grpId="1" animBg="1"/>
      <p:bldP spid="7" grpId="2" animBg="1"/>
      <p:bldP spid="8" grpId="1" animBg="1"/>
      <p:bldP spid="9" grpId="1" animBg="1"/>
      <p:bldP spid="9" grpId="2" animBg="1"/>
      <p:bldP spid="10" grpId="1" animBg="1"/>
      <p:bldP spid="10" grpId="2" animBg="1"/>
      <p:bldP spid="11" grpId="1" animBg="1"/>
      <p:bldP spid="11" grpId="2" animBg="1"/>
      <p:bldP spid="13" grpId="1" animBg="1"/>
      <p:bldP spid="13" grpId="2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7924800" cy="900013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Cassette 5mm pour 12 épissures Fusion</a:t>
            </a:r>
            <a:endParaRPr lang="en-US" dirty="0" smtClean="0"/>
          </a:p>
        </p:txBody>
      </p:sp>
      <p:sp>
        <p:nvSpPr>
          <p:cNvPr id="1054723" name="Rectangle 3"/>
          <p:cNvSpPr>
            <a:spLocks noChangeArrowheads="1"/>
          </p:cNvSpPr>
          <p:nvPr/>
        </p:nvSpPr>
        <p:spPr bwMode="auto">
          <a:xfrm>
            <a:off x="539750" y="1088740"/>
            <a:ext cx="8388734" cy="108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Disposition des 12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épissures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 fusion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Les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épissures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sont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installées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décalées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1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étage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et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maintenues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d’un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seul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coté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295636" y="2348880"/>
            <a:ext cx="6480720" cy="361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07576"/>
            <a:ext cx="4572000" cy="5950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6480522" cy="46805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Organiseur </a:t>
            </a:r>
            <a:r>
              <a:rPr lang="fr-FR" b="1" dirty="0" smtClean="0"/>
              <a:t>Taille 1 – 12 pas</a:t>
            </a:r>
            <a:endParaRPr lang="en-US" b="1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auto">
          <a:xfrm>
            <a:off x="431540" y="1124744"/>
            <a:ext cx="4068254" cy="44284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12 positions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clippage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pour cassettes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Zone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lovage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Points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rétention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Limite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Tube/Micro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gaine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Points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rétention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Micro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gaines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ou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Tubes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Zones 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d’entrée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les cassettes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Support pour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clippage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passerelle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21" name="Line 18"/>
          <p:cNvSpPr>
            <a:spLocks noChangeShapeType="1"/>
          </p:cNvSpPr>
          <p:nvPr/>
        </p:nvSpPr>
        <p:spPr bwMode="auto">
          <a:xfrm rot="16200000" flipH="1" flipV="1">
            <a:off x="7146285" y="3951059"/>
            <a:ext cx="1" cy="32403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>
              <a:solidFill>
                <a:srgbClr val="3333FF"/>
              </a:solidFill>
            </a:endParaRPr>
          </a:p>
        </p:txBody>
      </p:sp>
      <p:sp>
        <p:nvSpPr>
          <p:cNvPr id="32" name="Rectangle à coins arrondis 31"/>
          <p:cNvSpPr/>
          <p:nvPr/>
        </p:nvSpPr>
        <p:spPr>
          <a:xfrm>
            <a:off x="5364088" y="4257092"/>
            <a:ext cx="3024336" cy="1944216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4" name="Groupe 53"/>
          <p:cNvGrpSpPr/>
          <p:nvPr/>
        </p:nvGrpSpPr>
        <p:grpSpPr>
          <a:xfrm>
            <a:off x="5112060" y="3347277"/>
            <a:ext cx="3528392" cy="45719"/>
            <a:chOff x="5112060" y="3347277"/>
            <a:chExt cx="3528392" cy="45719"/>
          </a:xfrm>
          <a:solidFill>
            <a:schemeClr val="tx1"/>
          </a:solidFill>
        </p:grpSpPr>
        <p:sp>
          <p:nvSpPr>
            <p:cNvPr id="33" name="Étoile à 4 branches 32"/>
            <p:cNvSpPr/>
            <p:nvPr/>
          </p:nvSpPr>
          <p:spPr>
            <a:xfrm>
              <a:off x="5112060" y="3347277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34" name="Étoile à 4 branches 33"/>
            <p:cNvSpPr/>
            <p:nvPr/>
          </p:nvSpPr>
          <p:spPr>
            <a:xfrm>
              <a:off x="8594733" y="3347277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</p:grpSp>
      <p:grpSp>
        <p:nvGrpSpPr>
          <p:cNvPr id="62" name="Groupe 61"/>
          <p:cNvGrpSpPr/>
          <p:nvPr/>
        </p:nvGrpSpPr>
        <p:grpSpPr>
          <a:xfrm>
            <a:off x="6588224" y="1412776"/>
            <a:ext cx="180020" cy="2772308"/>
            <a:chOff x="6588224" y="1412776"/>
            <a:chExt cx="180020" cy="2772308"/>
          </a:xfrm>
        </p:grpSpPr>
        <p:sp>
          <p:nvSpPr>
            <p:cNvPr id="49" name="Rectangle 3"/>
            <p:cNvSpPr>
              <a:spLocks noChangeArrowheads="1"/>
            </p:cNvSpPr>
            <p:nvPr/>
          </p:nvSpPr>
          <p:spPr bwMode="auto">
            <a:xfrm>
              <a:off x="6588224" y="1412776"/>
              <a:ext cx="180020" cy="180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1200" b="1" dirty="0" smtClean="0">
                  <a:latin typeface="Arial Narrow" pitchFamily="34" charset="0"/>
                </a:rPr>
                <a:t>12</a:t>
              </a: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>
                <a:latin typeface="Arial Narrow" pitchFamily="34" charset="0"/>
              </a:endParaRPr>
            </a:p>
          </p:txBody>
        </p:sp>
        <p:sp>
          <p:nvSpPr>
            <p:cNvPr id="98" name="Rectangle 3"/>
            <p:cNvSpPr>
              <a:spLocks noChangeArrowheads="1"/>
            </p:cNvSpPr>
            <p:nvPr/>
          </p:nvSpPr>
          <p:spPr bwMode="auto">
            <a:xfrm>
              <a:off x="6588224" y="1628800"/>
              <a:ext cx="180020" cy="180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1200" b="1" dirty="0" smtClean="0">
                  <a:latin typeface="Arial Narrow" pitchFamily="34" charset="0"/>
                </a:rPr>
                <a:t>11</a:t>
              </a: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>
                <a:latin typeface="Arial Narrow" pitchFamily="34" charset="0"/>
              </a:endParaRPr>
            </a:p>
          </p:txBody>
        </p:sp>
        <p:sp>
          <p:nvSpPr>
            <p:cNvPr id="99" name="Rectangle 3"/>
            <p:cNvSpPr>
              <a:spLocks noChangeArrowheads="1"/>
            </p:cNvSpPr>
            <p:nvPr/>
          </p:nvSpPr>
          <p:spPr bwMode="auto">
            <a:xfrm>
              <a:off x="6588224" y="1880828"/>
              <a:ext cx="180020" cy="180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1200" b="1" dirty="0" smtClean="0">
                  <a:latin typeface="Arial Narrow" pitchFamily="34" charset="0"/>
                </a:rPr>
                <a:t>10</a:t>
              </a: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>
                <a:latin typeface="Arial Narrow" pitchFamily="34" charset="0"/>
              </a:endParaRPr>
            </a:p>
          </p:txBody>
        </p:sp>
        <p:sp>
          <p:nvSpPr>
            <p:cNvPr id="100" name="Rectangle 3"/>
            <p:cNvSpPr>
              <a:spLocks noChangeArrowheads="1"/>
            </p:cNvSpPr>
            <p:nvPr/>
          </p:nvSpPr>
          <p:spPr bwMode="auto">
            <a:xfrm>
              <a:off x="6588224" y="2132856"/>
              <a:ext cx="180020" cy="180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1200" b="1" dirty="0" smtClean="0">
                  <a:latin typeface="Arial Narrow" pitchFamily="34" charset="0"/>
                </a:rPr>
                <a:t>9</a:t>
              </a: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>
                <a:latin typeface="Arial Narrow" pitchFamily="34" charset="0"/>
              </a:endParaRPr>
            </a:p>
          </p:txBody>
        </p:sp>
        <p:sp>
          <p:nvSpPr>
            <p:cNvPr id="101" name="Rectangle 3"/>
            <p:cNvSpPr>
              <a:spLocks noChangeArrowheads="1"/>
            </p:cNvSpPr>
            <p:nvPr/>
          </p:nvSpPr>
          <p:spPr bwMode="auto">
            <a:xfrm>
              <a:off x="6588224" y="2348880"/>
              <a:ext cx="180020" cy="180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1200" b="1" dirty="0" smtClean="0">
                  <a:latin typeface="Arial Narrow" pitchFamily="34" charset="0"/>
                </a:rPr>
                <a:t>8</a:t>
              </a: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>
                <a:latin typeface="Arial Narrow" pitchFamily="34" charset="0"/>
              </a:endParaRPr>
            </a:p>
          </p:txBody>
        </p:sp>
        <p:sp>
          <p:nvSpPr>
            <p:cNvPr id="102" name="Rectangle 3"/>
            <p:cNvSpPr>
              <a:spLocks noChangeArrowheads="1"/>
            </p:cNvSpPr>
            <p:nvPr/>
          </p:nvSpPr>
          <p:spPr bwMode="auto">
            <a:xfrm>
              <a:off x="6588224" y="2600908"/>
              <a:ext cx="180020" cy="180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1200" b="1" dirty="0" smtClean="0">
                  <a:latin typeface="Arial Narrow" pitchFamily="34" charset="0"/>
                </a:rPr>
                <a:t>7</a:t>
              </a: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>
                <a:latin typeface="Arial Narrow" pitchFamily="34" charset="0"/>
              </a:endParaRPr>
            </a:p>
          </p:txBody>
        </p:sp>
        <p:sp>
          <p:nvSpPr>
            <p:cNvPr id="103" name="Rectangle 3"/>
            <p:cNvSpPr>
              <a:spLocks noChangeArrowheads="1"/>
            </p:cNvSpPr>
            <p:nvPr/>
          </p:nvSpPr>
          <p:spPr bwMode="auto">
            <a:xfrm>
              <a:off x="6588224" y="2816932"/>
              <a:ext cx="180020" cy="180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1200" b="1" dirty="0" smtClean="0">
                  <a:latin typeface="Arial Narrow" pitchFamily="34" charset="0"/>
                </a:rPr>
                <a:t>6</a:t>
              </a: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>
                <a:latin typeface="Arial Narrow" pitchFamily="34" charset="0"/>
              </a:endParaRPr>
            </a:p>
          </p:txBody>
        </p:sp>
        <p:sp>
          <p:nvSpPr>
            <p:cNvPr id="104" name="Rectangle 3"/>
            <p:cNvSpPr>
              <a:spLocks noChangeArrowheads="1"/>
            </p:cNvSpPr>
            <p:nvPr/>
          </p:nvSpPr>
          <p:spPr bwMode="auto">
            <a:xfrm>
              <a:off x="6588224" y="3068960"/>
              <a:ext cx="180020" cy="180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1200" b="1" dirty="0" smtClean="0">
                  <a:latin typeface="Arial Narrow" pitchFamily="34" charset="0"/>
                </a:rPr>
                <a:t>5</a:t>
              </a: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>
                <a:latin typeface="Arial Narrow" pitchFamily="34" charset="0"/>
              </a:endParaRPr>
            </a:p>
          </p:txBody>
        </p:sp>
        <p:sp>
          <p:nvSpPr>
            <p:cNvPr id="105" name="Rectangle 3"/>
            <p:cNvSpPr>
              <a:spLocks noChangeArrowheads="1"/>
            </p:cNvSpPr>
            <p:nvPr/>
          </p:nvSpPr>
          <p:spPr bwMode="auto">
            <a:xfrm>
              <a:off x="6588224" y="3284984"/>
              <a:ext cx="180020" cy="180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1200" b="1" dirty="0" smtClean="0">
                  <a:latin typeface="Arial Narrow" pitchFamily="34" charset="0"/>
                </a:rPr>
                <a:t>4</a:t>
              </a: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>
                <a:latin typeface="Arial Narrow" pitchFamily="34" charset="0"/>
              </a:endParaRPr>
            </a:p>
          </p:txBody>
        </p:sp>
        <p:sp>
          <p:nvSpPr>
            <p:cNvPr id="106" name="Rectangle 3"/>
            <p:cNvSpPr>
              <a:spLocks noChangeArrowheads="1"/>
            </p:cNvSpPr>
            <p:nvPr/>
          </p:nvSpPr>
          <p:spPr bwMode="auto">
            <a:xfrm>
              <a:off x="6588224" y="3537012"/>
              <a:ext cx="180020" cy="180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1200" b="1" dirty="0" smtClean="0">
                  <a:latin typeface="Arial Narrow" pitchFamily="34" charset="0"/>
                </a:rPr>
                <a:t>3</a:t>
              </a: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>
                <a:latin typeface="Arial Narrow" pitchFamily="34" charset="0"/>
              </a:endParaRPr>
            </a:p>
          </p:txBody>
        </p:sp>
        <p:sp>
          <p:nvSpPr>
            <p:cNvPr id="107" name="Rectangle 3"/>
            <p:cNvSpPr>
              <a:spLocks noChangeArrowheads="1"/>
            </p:cNvSpPr>
            <p:nvPr/>
          </p:nvSpPr>
          <p:spPr bwMode="auto">
            <a:xfrm>
              <a:off x="6588224" y="3753036"/>
              <a:ext cx="180020" cy="180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1200" b="1" dirty="0" smtClean="0">
                  <a:latin typeface="Arial Narrow" pitchFamily="34" charset="0"/>
                </a:rPr>
                <a:t>2</a:t>
              </a: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>
                <a:latin typeface="Arial Narrow" pitchFamily="34" charset="0"/>
              </a:endParaRPr>
            </a:p>
          </p:txBody>
        </p:sp>
        <p:sp>
          <p:nvSpPr>
            <p:cNvPr id="108" name="Rectangle 3"/>
            <p:cNvSpPr>
              <a:spLocks noChangeArrowheads="1"/>
            </p:cNvSpPr>
            <p:nvPr/>
          </p:nvSpPr>
          <p:spPr bwMode="auto">
            <a:xfrm>
              <a:off x="6588224" y="4005064"/>
              <a:ext cx="180020" cy="180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1200" b="1" dirty="0" smtClean="0">
                  <a:latin typeface="Arial Narrow" pitchFamily="34" charset="0"/>
                </a:rPr>
                <a:t>1</a:t>
              </a: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200" b="1" dirty="0">
                <a:latin typeface="Arial Narrow" pitchFamily="34" charset="0"/>
              </a:endParaRPr>
            </a:p>
          </p:txBody>
        </p:sp>
      </p:grpSp>
      <p:grpSp>
        <p:nvGrpSpPr>
          <p:cNvPr id="64" name="Groupe 63"/>
          <p:cNvGrpSpPr/>
          <p:nvPr/>
        </p:nvGrpSpPr>
        <p:grpSpPr>
          <a:xfrm>
            <a:off x="5472100" y="4391393"/>
            <a:ext cx="2736304" cy="1737907"/>
            <a:chOff x="5472100" y="4391393"/>
            <a:chExt cx="2736304" cy="1737907"/>
          </a:xfrm>
          <a:solidFill>
            <a:schemeClr val="tx1"/>
          </a:solidFill>
        </p:grpSpPr>
        <p:sp>
          <p:nvSpPr>
            <p:cNvPr id="36" name="Étoile à 4 branches 35"/>
            <p:cNvSpPr/>
            <p:nvPr/>
          </p:nvSpPr>
          <p:spPr>
            <a:xfrm>
              <a:off x="5472100" y="5085184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37" name="Étoile à 4 branches 36"/>
            <p:cNvSpPr/>
            <p:nvPr/>
          </p:nvSpPr>
          <p:spPr>
            <a:xfrm>
              <a:off x="5724128" y="4499405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38" name="Étoile à 4 branches 37"/>
            <p:cNvSpPr/>
            <p:nvPr/>
          </p:nvSpPr>
          <p:spPr>
            <a:xfrm>
              <a:off x="6398489" y="4391393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39" name="Étoile à 4 branches 38"/>
            <p:cNvSpPr/>
            <p:nvPr/>
          </p:nvSpPr>
          <p:spPr>
            <a:xfrm>
              <a:off x="7308304" y="4391393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40" name="Étoile à 4 branches 39"/>
            <p:cNvSpPr/>
            <p:nvPr/>
          </p:nvSpPr>
          <p:spPr>
            <a:xfrm>
              <a:off x="8018669" y="4509120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41" name="Étoile à 4 branches 40"/>
            <p:cNvSpPr/>
            <p:nvPr/>
          </p:nvSpPr>
          <p:spPr>
            <a:xfrm>
              <a:off x="8162685" y="5085184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42" name="Étoile à 4 branches 41"/>
            <p:cNvSpPr/>
            <p:nvPr/>
          </p:nvSpPr>
          <p:spPr>
            <a:xfrm>
              <a:off x="7668344" y="5085184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43" name="Étoile à 4 branches 42"/>
            <p:cNvSpPr/>
            <p:nvPr/>
          </p:nvSpPr>
          <p:spPr>
            <a:xfrm>
              <a:off x="6048164" y="5085184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45" name="Étoile à 4 branches 44"/>
            <p:cNvSpPr/>
            <p:nvPr/>
          </p:nvSpPr>
          <p:spPr>
            <a:xfrm>
              <a:off x="6866541" y="6083581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</p:grpSp>
      <p:sp>
        <p:nvSpPr>
          <p:cNvPr id="46" name="Étoile à 4 branches 45"/>
          <p:cNvSpPr/>
          <p:nvPr/>
        </p:nvSpPr>
        <p:spPr>
          <a:xfrm>
            <a:off x="5148064" y="5733256"/>
            <a:ext cx="45719" cy="45719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33FF"/>
              </a:solidFill>
            </a:endParaRPr>
          </a:p>
        </p:txBody>
      </p:sp>
      <p:sp>
        <p:nvSpPr>
          <p:cNvPr id="50" name="Étoile à 4 branches 49"/>
          <p:cNvSpPr/>
          <p:nvPr/>
        </p:nvSpPr>
        <p:spPr>
          <a:xfrm>
            <a:off x="8532440" y="5733256"/>
            <a:ext cx="45719" cy="45719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333FF"/>
              </a:solidFill>
            </a:endParaRPr>
          </a:p>
        </p:txBody>
      </p:sp>
      <p:grpSp>
        <p:nvGrpSpPr>
          <p:cNvPr id="60" name="Groupe 59"/>
          <p:cNvGrpSpPr/>
          <p:nvPr/>
        </p:nvGrpSpPr>
        <p:grpSpPr>
          <a:xfrm>
            <a:off x="5724128" y="6093296"/>
            <a:ext cx="2268251" cy="2"/>
            <a:chOff x="5724128" y="6093296"/>
            <a:chExt cx="2268251" cy="2"/>
          </a:xfrm>
        </p:grpSpPr>
        <p:sp>
          <p:nvSpPr>
            <p:cNvPr id="51" name="Line 18"/>
            <p:cNvSpPr>
              <a:spLocks noChangeShapeType="1"/>
            </p:cNvSpPr>
            <p:nvPr/>
          </p:nvSpPr>
          <p:spPr bwMode="auto">
            <a:xfrm rot="16200000" flipV="1">
              <a:off x="5850141" y="5967283"/>
              <a:ext cx="2" cy="2520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52" name="Line 18"/>
            <p:cNvSpPr>
              <a:spLocks noChangeShapeType="1"/>
            </p:cNvSpPr>
            <p:nvPr/>
          </p:nvSpPr>
          <p:spPr bwMode="auto">
            <a:xfrm rot="5400000" flipV="1">
              <a:off x="7866364" y="5967283"/>
              <a:ext cx="2" cy="2520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</p:grpSp>
      <p:grpSp>
        <p:nvGrpSpPr>
          <p:cNvPr id="59" name="Groupe 58"/>
          <p:cNvGrpSpPr/>
          <p:nvPr/>
        </p:nvGrpSpPr>
        <p:grpSpPr>
          <a:xfrm>
            <a:off x="5868144" y="1556792"/>
            <a:ext cx="2016224" cy="180022"/>
            <a:chOff x="5868144" y="1556792"/>
            <a:chExt cx="2016224" cy="180022"/>
          </a:xfrm>
        </p:grpSpPr>
        <p:sp>
          <p:nvSpPr>
            <p:cNvPr id="55" name="Line 18"/>
            <p:cNvSpPr>
              <a:spLocks noChangeShapeType="1"/>
            </p:cNvSpPr>
            <p:nvPr/>
          </p:nvSpPr>
          <p:spPr bwMode="auto">
            <a:xfrm rot="16200000" flipV="1">
              <a:off x="5868143" y="1556793"/>
              <a:ext cx="180022" cy="1800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56" name="Line 18"/>
            <p:cNvSpPr>
              <a:spLocks noChangeShapeType="1"/>
            </p:cNvSpPr>
            <p:nvPr/>
          </p:nvSpPr>
          <p:spPr bwMode="auto">
            <a:xfrm rot="5400000" flipH="1" flipV="1">
              <a:off x="7704347" y="1556793"/>
              <a:ext cx="180022" cy="1800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</p:grpSp>
      <p:pic>
        <p:nvPicPr>
          <p:cNvPr id="6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6021288"/>
            <a:ext cx="80237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Rectangle 3"/>
          <p:cNvSpPr>
            <a:spLocks noChangeArrowheads="1"/>
          </p:cNvSpPr>
          <p:nvPr/>
        </p:nvSpPr>
        <p:spPr bwMode="auto">
          <a:xfrm>
            <a:off x="431540" y="5517232"/>
            <a:ext cx="2520280" cy="111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1600" i="1" dirty="0" err="1" smtClean="0">
                <a:solidFill>
                  <a:srgbClr val="4D4D4D"/>
                </a:solidFill>
                <a:latin typeface="Arial Narrow" pitchFamily="34" charset="0"/>
              </a:rPr>
              <a:t>Cet</a:t>
            </a:r>
            <a:r>
              <a:rPr lang="en-US" sz="16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1600" i="1" dirty="0" err="1" smtClean="0">
                <a:solidFill>
                  <a:srgbClr val="4D4D4D"/>
                </a:solidFill>
                <a:latin typeface="Arial Narrow" pitchFamily="34" charset="0"/>
              </a:rPr>
              <a:t>organiseur</a:t>
            </a:r>
            <a:r>
              <a:rPr lang="en-US" sz="16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1600" i="1" dirty="0" err="1" smtClean="0">
                <a:solidFill>
                  <a:srgbClr val="4D4D4D"/>
                </a:solidFill>
                <a:latin typeface="Arial Narrow" pitchFamily="34" charset="0"/>
              </a:rPr>
              <a:t>peut</a:t>
            </a:r>
            <a:r>
              <a:rPr lang="en-US" sz="16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1600" i="1" dirty="0" err="1" smtClean="0">
                <a:solidFill>
                  <a:srgbClr val="4D4D4D"/>
                </a:solidFill>
                <a:latin typeface="Arial Narrow" pitchFamily="34" charset="0"/>
              </a:rPr>
              <a:t>recevoir</a:t>
            </a:r>
            <a:r>
              <a:rPr lang="en-US" sz="1600" i="1" dirty="0" smtClean="0">
                <a:solidFill>
                  <a:srgbClr val="4D4D4D"/>
                </a:solidFill>
                <a:latin typeface="Arial Narrow" pitchFamily="34" charset="0"/>
              </a:rPr>
              <a:t> :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1600" i="1" dirty="0" smtClean="0">
                <a:solidFill>
                  <a:srgbClr val="4D4D4D"/>
                </a:solidFill>
                <a:latin typeface="Arial Narrow" pitchFamily="34" charset="0"/>
              </a:rPr>
              <a:t>12 cassettes 1 pas (5mm)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1600" i="1" dirty="0" smtClean="0">
                <a:solidFill>
                  <a:srgbClr val="4D4D4D"/>
                </a:solidFill>
                <a:latin typeface="Arial Narrow" pitchFamily="34" charset="0"/>
              </a:rPr>
              <a:t>6 cassettes 2 pas (10mm)</a:t>
            </a:r>
            <a:endParaRPr lang="en-US" sz="16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91 1.48148E-6 L 0.00191 -0.3833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-2.59259E-6 L -3.33333E-6 0.3831 " pathEditMode="relative" rAng="0" ptsTypes="AA">
                                      <p:cBhvr>
                                        <p:cTn id="70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uiExpand="1" build="p"/>
      <p:bldP spid="121" grpId="0" animBg="1"/>
      <p:bldP spid="121" grpId="1" animBg="1"/>
      <p:bldP spid="121" grpId="2" animBg="1"/>
      <p:bldP spid="32" grpId="0" animBg="1"/>
      <p:bldP spid="32" grpId="1" animBg="1"/>
      <p:bldP spid="46" grpId="0" animBg="1"/>
      <p:bldP spid="46" grpId="1" animBg="1"/>
      <p:bldP spid="46" grpId="2" animBg="1"/>
      <p:bldP spid="46" grpId="3" animBg="1"/>
      <p:bldP spid="50" grpId="0" animBg="1"/>
      <p:bldP spid="50" grpId="1" animBg="1"/>
      <p:bldP spid="50" grpId="2" animBg="1"/>
      <p:bldP spid="50" grpId="3" animBg="1"/>
      <p:bldP spid="6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7505" y="1160749"/>
            <a:ext cx="549181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109"/>
          <p:cNvGrpSpPr/>
          <p:nvPr/>
        </p:nvGrpSpPr>
        <p:grpSpPr>
          <a:xfrm>
            <a:off x="3995936" y="1376773"/>
            <a:ext cx="5004556" cy="3312368"/>
            <a:chOff x="3995936" y="1700808"/>
            <a:chExt cx="5004556" cy="3312368"/>
          </a:xfrm>
        </p:grpSpPr>
        <p:sp>
          <p:nvSpPr>
            <p:cNvPr id="111" name="Arc 110"/>
            <p:cNvSpPr/>
            <p:nvPr/>
          </p:nvSpPr>
          <p:spPr>
            <a:xfrm>
              <a:off x="6624228" y="2277380"/>
              <a:ext cx="2123728" cy="2123728"/>
            </a:xfrm>
            <a:prstGeom prst="arc">
              <a:avLst>
                <a:gd name="adj1" fmla="val 17086981"/>
                <a:gd name="adj2" fmla="val 5236478"/>
              </a:avLst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3" name="Connecteur droit 112"/>
            <p:cNvCxnSpPr/>
            <p:nvPr/>
          </p:nvCxnSpPr>
          <p:spPr>
            <a:xfrm flipH="1">
              <a:off x="4463988" y="1700808"/>
              <a:ext cx="936104" cy="0"/>
            </a:xfrm>
            <a:prstGeom prst="line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/>
            <p:cNvCxnSpPr>
              <a:stCxn id="111" idx="0"/>
            </p:cNvCxnSpPr>
            <p:nvPr/>
          </p:nvCxnSpPr>
          <p:spPr>
            <a:xfrm flipH="1" flipV="1">
              <a:off x="5400093" y="1700809"/>
              <a:ext cx="2556944" cy="611720"/>
            </a:xfrm>
            <a:prstGeom prst="line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Arc 115"/>
            <p:cNvSpPr/>
            <p:nvPr/>
          </p:nvSpPr>
          <p:spPr>
            <a:xfrm flipH="1">
              <a:off x="3995936" y="2313384"/>
              <a:ext cx="2123728" cy="2087724"/>
            </a:xfrm>
            <a:prstGeom prst="arc">
              <a:avLst>
                <a:gd name="adj1" fmla="val 16315392"/>
                <a:gd name="adj2" fmla="val 5236478"/>
              </a:avLst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7" name="Connecteur droit 116"/>
            <p:cNvCxnSpPr>
              <a:stCxn id="118" idx="0"/>
            </p:cNvCxnSpPr>
            <p:nvPr/>
          </p:nvCxnSpPr>
          <p:spPr>
            <a:xfrm flipH="1">
              <a:off x="5003388" y="1952887"/>
              <a:ext cx="2743746" cy="359989"/>
            </a:xfrm>
            <a:prstGeom prst="line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Arc 117"/>
            <p:cNvSpPr/>
            <p:nvPr/>
          </p:nvSpPr>
          <p:spPr>
            <a:xfrm>
              <a:off x="6516216" y="1952836"/>
              <a:ext cx="2484276" cy="2484276"/>
            </a:xfrm>
            <a:prstGeom prst="arc">
              <a:avLst>
                <a:gd name="adj1" fmla="val 16168949"/>
                <a:gd name="adj2" fmla="val 21584839"/>
              </a:avLst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Arc 118"/>
            <p:cNvSpPr/>
            <p:nvPr/>
          </p:nvSpPr>
          <p:spPr>
            <a:xfrm rot="5400000">
              <a:off x="6876256" y="2889448"/>
              <a:ext cx="2123728" cy="2123728"/>
            </a:xfrm>
            <a:prstGeom prst="arc">
              <a:avLst>
                <a:gd name="adj1" fmla="val 16168949"/>
                <a:gd name="adj2" fmla="val 21584839"/>
              </a:avLst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0" name="Connecteur droit 119"/>
            <p:cNvCxnSpPr/>
            <p:nvPr/>
          </p:nvCxnSpPr>
          <p:spPr>
            <a:xfrm>
              <a:off x="9000492" y="3176972"/>
              <a:ext cx="0" cy="828092"/>
            </a:xfrm>
            <a:prstGeom prst="line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/>
            <p:cNvCxnSpPr>
              <a:endCxn id="116" idx="2"/>
            </p:cNvCxnSpPr>
            <p:nvPr/>
          </p:nvCxnSpPr>
          <p:spPr>
            <a:xfrm flipH="1" flipV="1">
              <a:off x="5008164" y="4399967"/>
              <a:ext cx="2732848" cy="1141"/>
            </a:xfrm>
            <a:prstGeom prst="line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eur droit 126"/>
            <p:cNvCxnSpPr>
              <a:stCxn id="119" idx="2"/>
            </p:cNvCxnSpPr>
            <p:nvPr/>
          </p:nvCxnSpPr>
          <p:spPr>
            <a:xfrm flipH="1">
              <a:off x="7200292" y="5013166"/>
              <a:ext cx="742511" cy="10"/>
            </a:xfrm>
            <a:prstGeom prst="line">
              <a:avLst/>
            </a:prstGeom>
            <a:ln w="38100"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cteur droit 131"/>
            <p:cNvCxnSpPr/>
            <p:nvPr/>
          </p:nvCxnSpPr>
          <p:spPr>
            <a:xfrm flipH="1">
              <a:off x="4716017" y="2384884"/>
              <a:ext cx="3420379" cy="0"/>
            </a:xfrm>
            <a:prstGeom prst="line">
              <a:avLst/>
            </a:prstGeom>
            <a:ln w="31750"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216" name="Rectangle 3"/>
          <p:cNvSpPr>
            <a:spLocks noChangeArrowheads="1"/>
          </p:cNvSpPr>
          <p:nvPr/>
        </p:nvSpPr>
        <p:spPr bwMode="auto">
          <a:xfrm>
            <a:off x="539750" y="1772593"/>
            <a:ext cx="2880122" cy="144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latin typeface="Arial Narrow" pitchFamily="34" charset="0"/>
              </a:rPr>
              <a:t>1ère </a:t>
            </a:r>
            <a:r>
              <a:rPr lang="en-US" sz="2200" b="1" i="1" dirty="0" err="1" smtClean="0">
                <a:latin typeface="Arial Narrow" pitchFamily="34" charset="0"/>
              </a:rPr>
              <a:t>fibre</a:t>
            </a:r>
            <a:endParaRPr lang="en-US" sz="2200" b="1" i="1" dirty="0" smtClean="0"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b="1" i="1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FF0000"/>
                </a:solidFill>
                <a:latin typeface="Arial Narrow" pitchFamily="34" charset="0"/>
              </a:rPr>
              <a:t>2ème </a:t>
            </a:r>
            <a:r>
              <a:rPr lang="en-US" sz="2200" b="1" i="1" dirty="0" err="1" smtClean="0">
                <a:solidFill>
                  <a:srgbClr val="FF0000"/>
                </a:solidFill>
                <a:latin typeface="Arial Narrow" pitchFamily="34" charset="0"/>
              </a:rPr>
              <a:t>fibre</a:t>
            </a:r>
            <a:endParaRPr lang="en-US" sz="2200" b="1" i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grpSp>
        <p:nvGrpSpPr>
          <p:cNvPr id="3" name="Groupe 92"/>
          <p:cNvGrpSpPr/>
          <p:nvPr/>
        </p:nvGrpSpPr>
        <p:grpSpPr>
          <a:xfrm flipH="1">
            <a:off x="3743908" y="1376773"/>
            <a:ext cx="5004556" cy="3312368"/>
            <a:chOff x="3995936" y="1700808"/>
            <a:chExt cx="5004556" cy="3312368"/>
          </a:xfrm>
        </p:grpSpPr>
        <p:sp>
          <p:nvSpPr>
            <p:cNvPr id="94" name="Arc 93"/>
            <p:cNvSpPr/>
            <p:nvPr/>
          </p:nvSpPr>
          <p:spPr>
            <a:xfrm>
              <a:off x="6624228" y="2277380"/>
              <a:ext cx="2123728" cy="2123728"/>
            </a:xfrm>
            <a:prstGeom prst="arc">
              <a:avLst>
                <a:gd name="adj1" fmla="val 17086981"/>
                <a:gd name="adj2" fmla="val 5236478"/>
              </a:avLst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5" name="Connecteur droit 94"/>
            <p:cNvCxnSpPr/>
            <p:nvPr/>
          </p:nvCxnSpPr>
          <p:spPr>
            <a:xfrm flipH="1">
              <a:off x="4463988" y="1700808"/>
              <a:ext cx="936104" cy="0"/>
            </a:xfrm>
            <a:prstGeom prst="line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>
              <a:stCxn id="94" idx="0"/>
            </p:cNvCxnSpPr>
            <p:nvPr/>
          </p:nvCxnSpPr>
          <p:spPr>
            <a:xfrm flipH="1" flipV="1">
              <a:off x="5400093" y="1700809"/>
              <a:ext cx="2556944" cy="611720"/>
            </a:xfrm>
            <a:prstGeom prst="line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Arc 96"/>
            <p:cNvSpPr/>
            <p:nvPr/>
          </p:nvSpPr>
          <p:spPr>
            <a:xfrm flipH="1">
              <a:off x="3995936" y="2313384"/>
              <a:ext cx="2123728" cy="2087724"/>
            </a:xfrm>
            <a:prstGeom prst="arc">
              <a:avLst>
                <a:gd name="adj1" fmla="val 16315392"/>
                <a:gd name="adj2" fmla="val 5236478"/>
              </a:avLst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8" name="Connecteur droit 97"/>
            <p:cNvCxnSpPr>
              <a:stCxn id="99" idx="0"/>
            </p:cNvCxnSpPr>
            <p:nvPr/>
          </p:nvCxnSpPr>
          <p:spPr>
            <a:xfrm flipH="1">
              <a:off x="5003388" y="1952887"/>
              <a:ext cx="2743746" cy="359989"/>
            </a:xfrm>
            <a:prstGeom prst="line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Arc 98"/>
            <p:cNvSpPr/>
            <p:nvPr/>
          </p:nvSpPr>
          <p:spPr>
            <a:xfrm>
              <a:off x="6516216" y="1952836"/>
              <a:ext cx="2484276" cy="2484276"/>
            </a:xfrm>
            <a:prstGeom prst="arc">
              <a:avLst>
                <a:gd name="adj1" fmla="val 16168949"/>
                <a:gd name="adj2" fmla="val 21584839"/>
              </a:avLst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Arc 99"/>
            <p:cNvSpPr/>
            <p:nvPr/>
          </p:nvSpPr>
          <p:spPr>
            <a:xfrm rot="5400000">
              <a:off x="6876256" y="2889448"/>
              <a:ext cx="2123728" cy="2123728"/>
            </a:xfrm>
            <a:prstGeom prst="arc">
              <a:avLst>
                <a:gd name="adj1" fmla="val 16168949"/>
                <a:gd name="adj2" fmla="val 21584839"/>
              </a:avLst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3" name="Connecteur droit 102"/>
            <p:cNvCxnSpPr/>
            <p:nvPr/>
          </p:nvCxnSpPr>
          <p:spPr>
            <a:xfrm>
              <a:off x="9000492" y="3176972"/>
              <a:ext cx="0" cy="828092"/>
            </a:xfrm>
            <a:prstGeom prst="line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/>
            <p:cNvCxnSpPr>
              <a:endCxn id="97" idx="2"/>
            </p:cNvCxnSpPr>
            <p:nvPr/>
          </p:nvCxnSpPr>
          <p:spPr>
            <a:xfrm flipH="1" flipV="1">
              <a:off x="5008164" y="4399967"/>
              <a:ext cx="2732848" cy="1141"/>
            </a:xfrm>
            <a:prstGeom prst="line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>
              <a:stCxn id="100" idx="2"/>
            </p:cNvCxnSpPr>
            <p:nvPr/>
          </p:nvCxnSpPr>
          <p:spPr>
            <a:xfrm flipH="1">
              <a:off x="7200292" y="5013166"/>
              <a:ext cx="742511" cy="10"/>
            </a:xfrm>
            <a:prstGeom prst="line">
              <a:avLst/>
            </a:prstGeom>
            <a:ln w="38100">
              <a:solidFill>
                <a:srgbClr val="FF0000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>
            <a:xfrm flipH="1">
              <a:off x="4716017" y="2384884"/>
              <a:ext cx="3420379" cy="0"/>
            </a:xfrm>
            <a:prstGeom prst="line">
              <a:avLst/>
            </a:prstGeom>
            <a:ln w="31750">
              <a:solidFill>
                <a:srgbClr val="FF000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>
            <a:off x="5328084" y="4581129"/>
            <a:ext cx="1980220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chemeClr val="tx1"/>
                </a:solidFill>
              </a:rPr>
              <a:t>EPISSURES</a:t>
            </a:r>
            <a:endParaRPr lang="fr-FR" sz="1200" b="1" dirty="0">
              <a:solidFill>
                <a:schemeClr val="tx1"/>
              </a:solidFill>
            </a:endParaRPr>
          </a:p>
        </p:txBody>
      </p:sp>
      <p:sp>
        <p:nvSpPr>
          <p:cNvPr id="49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7924800" cy="900013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Cassette 5mm pour 12 épissures Fusion</a:t>
            </a:r>
            <a:endParaRPr lang="en-US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5917" y="1729104"/>
            <a:ext cx="5004555" cy="419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7924800" cy="972021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sz="2800" dirty="0" smtClean="0"/>
              <a:t>Cassette 5mm pour 9 épissures fusion + 1 coupleur 4x4</a:t>
            </a:r>
            <a:endParaRPr lang="en-US" sz="2800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auto">
          <a:xfrm>
            <a:off x="539750" y="908720"/>
            <a:ext cx="8172710" cy="529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Emplacement pour 9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épissures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fusion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1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étage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(45mm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ou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60mm)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Emplacement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coupleur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Zone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lovage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Zone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d’étiquettage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Zone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clippage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cavaliers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Points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rétention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Zone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clippage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organiseur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Entrée des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cassette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Couvercle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transparent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50" name="Line 18"/>
          <p:cNvSpPr>
            <a:spLocks noChangeShapeType="1"/>
          </p:cNvSpPr>
          <p:nvPr/>
        </p:nvSpPr>
        <p:spPr bwMode="auto">
          <a:xfrm rot="16200000" flipH="1" flipV="1">
            <a:off x="4067945" y="5265204"/>
            <a:ext cx="324035" cy="32403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51" name="Rectangle 50"/>
          <p:cNvSpPr/>
          <p:nvPr/>
        </p:nvSpPr>
        <p:spPr>
          <a:xfrm>
            <a:off x="4932040" y="4581128"/>
            <a:ext cx="2664296" cy="936104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à coins arrondis 51"/>
          <p:cNvSpPr/>
          <p:nvPr/>
        </p:nvSpPr>
        <p:spPr>
          <a:xfrm>
            <a:off x="3779912" y="2024844"/>
            <a:ext cx="5004556" cy="2556284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/>
          <p:cNvSpPr/>
          <p:nvPr/>
        </p:nvSpPr>
        <p:spPr>
          <a:xfrm>
            <a:off x="5364088" y="2924944"/>
            <a:ext cx="684076" cy="756084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/>
          <p:cNvSpPr/>
          <p:nvPr/>
        </p:nvSpPr>
        <p:spPr>
          <a:xfrm>
            <a:off x="6516216" y="2924944"/>
            <a:ext cx="684076" cy="756084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Line 18"/>
          <p:cNvSpPr>
            <a:spLocks noChangeShapeType="1"/>
          </p:cNvSpPr>
          <p:nvPr/>
        </p:nvSpPr>
        <p:spPr bwMode="auto">
          <a:xfrm rot="5400000" flipV="1">
            <a:off x="8172400" y="5265204"/>
            <a:ext cx="324035" cy="32403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56" name="Rectangle 55"/>
          <p:cNvSpPr/>
          <p:nvPr/>
        </p:nvSpPr>
        <p:spPr>
          <a:xfrm>
            <a:off x="5616116" y="1772816"/>
            <a:ext cx="1332148" cy="396044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Line 18"/>
          <p:cNvSpPr>
            <a:spLocks noChangeShapeType="1"/>
          </p:cNvSpPr>
          <p:nvPr/>
        </p:nvSpPr>
        <p:spPr bwMode="auto">
          <a:xfrm rot="16200000" flipH="1" flipV="1">
            <a:off x="7596336" y="1556792"/>
            <a:ext cx="324035" cy="32403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58" name="Line 18"/>
          <p:cNvSpPr>
            <a:spLocks noChangeShapeType="1"/>
          </p:cNvSpPr>
          <p:nvPr/>
        </p:nvSpPr>
        <p:spPr bwMode="auto">
          <a:xfrm rot="5400000" flipV="1">
            <a:off x="4680012" y="1556792"/>
            <a:ext cx="324035" cy="32403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grpSp>
        <p:nvGrpSpPr>
          <p:cNvPr id="59" name="Groupe 58"/>
          <p:cNvGrpSpPr/>
          <p:nvPr/>
        </p:nvGrpSpPr>
        <p:grpSpPr>
          <a:xfrm>
            <a:off x="4067944" y="1808820"/>
            <a:ext cx="4464496" cy="3142063"/>
            <a:chOff x="4067944" y="2060848"/>
            <a:chExt cx="4464496" cy="3142063"/>
          </a:xfrm>
        </p:grpSpPr>
        <p:sp>
          <p:nvSpPr>
            <p:cNvPr id="60" name="Étoile à 4 branches 59"/>
            <p:cNvSpPr/>
            <p:nvPr/>
          </p:nvSpPr>
          <p:spPr>
            <a:xfrm>
              <a:off x="8244408" y="2744924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Étoile à 4 branches 60"/>
            <p:cNvSpPr/>
            <p:nvPr/>
          </p:nvSpPr>
          <p:spPr>
            <a:xfrm>
              <a:off x="4283968" y="2771213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Étoile à 4 branches 61"/>
            <p:cNvSpPr/>
            <p:nvPr/>
          </p:nvSpPr>
          <p:spPr>
            <a:xfrm>
              <a:off x="7730637" y="2708920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Étoile à 4 branches 62"/>
            <p:cNvSpPr/>
            <p:nvPr/>
          </p:nvSpPr>
          <p:spPr>
            <a:xfrm>
              <a:off x="4788024" y="2699205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Étoile à 4 branches 63"/>
            <p:cNvSpPr/>
            <p:nvPr/>
          </p:nvSpPr>
          <p:spPr>
            <a:xfrm>
              <a:off x="5462385" y="2483181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Étoile à 4 branches 64"/>
            <p:cNvSpPr/>
            <p:nvPr/>
          </p:nvSpPr>
          <p:spPr>
            <a:xfrm>
              <a:off x="6264188" y="2492896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Étoile à 4 branches 65"/>
            <p:cNvSpPr/>
            <p:nvPr/>
          </p:nvSpPr>
          <p:spPr>
            <a:xfrm>
              <a:off x="7056276" y="2492896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Étoile à 4 branches 66"/>
            <p:cNvSpPr/>
            <p:nvPr/>
          </p:nvSpPr>
          <p:spPr>
            <a:xfrm>
              <a:off x="6416588" y="2960948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Étoile à 4 branches 67"/>
            <p:cNvSpPr/>
            <p:nvPr/>
          </p:nvSpPr>
          <p:spPr>
            <a:xfrm>
              <a:off x="6120172" y="2960948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Étoile à 4 branches 68"/>
            <p:cNvSpPr/>
            <p:nvPr/>
          </p:nvSpPr>
          <p:spPr>
            <a:xfrm>
              <a:off x="6416588" y="4103361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Étoile à 4 branches 69"/>
            <p:cNvSpPr/>
            <p:nvPr/>
          </p:nvSpPr>
          <p:spPr>
            <a:xfrm>
              <a:off x="6120172" y="4103361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Étoile à 4 branches 70"/>
            <p:cNvSpPr/>
            <p:nvPr/>
          </p:nvSpPr>
          <p:spPr>
            <a:xfrm>
              <a:off x="4976428" y="3527297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Étoile à 4 branches 71"/>
            <p:cNvSpPr/>
            <p:nvPr/>
          </p:nvSpPr>
          <p:spPr>
            <a:xfrm>
              <a:off x="4680012" y="3527297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Étoile à 4 branches 72"/>
            <p:cNvSpPr/>
            <p:nvPr/>
          </p:nvSpPr>
          <p:spPr>
            <a:xfrm>
              <a:off x="7838649" y="3491293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Étoile à 4 branches 73"/>
            <p:cNvSpPr/>
            <p:nvPr/>
          </p:nvSpPr>
          <p:spPr>
            <a:xfrm>
              <a:off x="7542233" y="3491293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Étoile à 4 branches 74"/>
            <p:cNvSpPr/>
            <p:nvPr/>
          </p:nvSpPr>
          <p:spPr>
            <a:xfrm>
              <a:off x="7092280" y="4653136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Étoile à 4 branches 75"/>
            <p:cNvSpPr/>
            <p:nvPr/>
          </p:nvSpPr>
          <p:spPr>
            <a:xfrm>
              <a:off x="6272572" y="4653136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Étoile à 4 branches 76"/>
            <p:cNvSpPr/>
            <p:nvPr/>
          </p:nvSpPr>
          <p:spPr>
            <a:xfrm>
              <a:off x="5462385" y="4653136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Étoile à 4 branches 77"/>
            <p:cNvSpPr/>
            <p:nvPr/>
          </p:nvSpPr>
          <p:spPr>
            <a:xfrm>
              <a:off x="4778309" y="4355389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Étoile à 4 branches 78"/>
            <p:cNvSpPr/>
            <p:nvPr/>
          </p:nvSpPr>
          <p:spPr>
            <a:xfrm>
              <a:off x="4067944" y="3969060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Étoile à 4 branches 79"/>
            <p:cNvSpPr/>
            <p:nvPr/>
          </p:nvSpPr>
          <p:spPr>
            <a:xfrm>
              <a:off x="8486721" y="3969060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Étoile à 4 branches 80"/>
            <p:cNvSpPr/>
            <p:nvPr/>
          </p:nvSpPr>
          <p:spPr>
            <a:xfrm>
              <a:off x="7766641" y="4355389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Étoile à 4 branches 81"/>
            <p:cNvSpPr/>
            <p:nvPr/>
          </p:nvSpPr>
          <p:spPr>
            <a:xfrm>
              <a:off x="4067944" y="5147477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Étoile à 4 branches 82"/>
            <p:cNvSpPr/>
            <p:nvPr/>
          </p:nvSpPr>
          <p:spPr>
            <a:xfrm>
              <a:off x="8450717" y="5157192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Étoile à 4 branches 83"/>
            <p:cNvSpPr/>
            <p:nvPr/>
          </p:nvSpPr>
          <p:spPr>
            <a:xfrm>
              <a:off x="7334593" y="2060848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Étoile à 4 branches 84"/>
            <p:cNvSpPr/>
            <p:nvPr/>
          </p:nvSpPr>
          <p:spPr>
            <a:xfrm>
              <a:off x="7524328" y="2159145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Étoile à 4 branches 85"/>
            <p:cNvSpPr/>
            <p:nvPr/>
          </p:nvSpPr>
          <p:spPr>
            <a:xfrm>
              <a:off x="5174353" y="2087137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Étoile à 4 branches 86"/>
            <p:cNvSpPr/>
            <p:nvPr/>
          </p:nvSpPr>
          <p:spPr>
            <a:xfrm>
              <a:off x="5013763" y="2159145"/>
              <a:ext cx="45719" cy="45719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8" name="Rectangle 87"/>
          <p:cNvSpPr/>
          <p:nvPr/>
        </p:nvSpPr>
        <p:spPr>
          <a:xfrm>
            <a:off x="4932040" y="5517232"/>
            <a:ext cx="2664296" cy="396044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uild="p"/>
      <p:bldP spid="50" grpId="0" animBg="1"/>
      <p:bldP spid="50" grpId="1" animBg="1"/>
      <p:bldP spid="51" grpId="0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88" grpId="0" animBg="1"/>
      <p:bldP spid="8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9750" y="440668"/>
            <a:ext cx="7924800" cy="97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Cassette 5mm pour 9 épissures fusion + 1 coupleur 4x4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655676" y="2852936"/>
            <a:ext cx="5472608" cy="308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39750" y="1124744"/>
            <a:ext cx="8424738" cy="158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Disposition des 9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épissures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 fusion et du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coupleur</a:t>
            </a:r>
            <a:endParaRPr lang="en-US" sz="2200" b="1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Les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épissures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sont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installées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décalées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1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étage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et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maintenues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d’un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seul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coté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Le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coupleur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tenu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par les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pattes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rétention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0" name="Line 37"/>
          <p:cNvSpPr>
            <a:spLocks noChangeShapeType="1"/>
          </p:cNvSpPr>
          <p:nvPr/>
        </p:nvSpPr>
        <p:spPr bwMode="auto">
          <a:xfrm rot="16200000" flipV="1">
            <a:off x="7200677" y="4148696"/>
            <a:ext cx="0" cy="504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2" name="Line 37"/>
          <p:cNvSpPr>
            <a:spLocks noChangeShapeType="1"/>
          </p:cNvSpPr>
          <p:nvPr/>
        </p:nvSpPr>
        <p:spPr bwMode="auto">
          <a:xfrm flipV="1">
            <a:off x="3491880" y="5481228"/>
            <a:ext cx="0" cy="576064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none" w="med" len="lg"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" name="Line 37"/>
          <p:cNvSpPr>
            <a:spLocks noChangeShapeType="1"/>
          </p:cNvSpPr>
          <p:nvPr/>
        </p:nvSpPr>
        <p:spPr bwMode="auto">
          <a:xfrm rot="5400000" flipV="1">
            <a:off x="1584052" y="4148696"/>
            <a:ext cx="0" cy="504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5" name="Line 37"/>
          <p:cNvSpPr>
            <a:spLocks noChangeShapeType="1"/>
          </p:cNvSpPr>
          <p:nvPr/>
        </p:nvSpPr>
        <p:spPr bwMode="auto">
          <a:xfrm flipV="1">
            <a:off x="5220072" y="5481228"/>
            <a:ext cx="0" cy="576064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none" w="med" len="lg"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0" grpId="0" uiExpand="1" animBg="1"/>
      <p:bldP spid="10" grpId="1" uiExpand="1" animBg="1"/>
      <p:bldP spid="10" grpId="2" animBg="1"/>
      <p:bldP spid="12" grpId="0" animBg="1"/>
      <p:bldP spid="12" grpId="1" animBg="1"/>
      <p:bldP spid="13" grpId="0" uiExpand="1" animBg="1"/>
      <p:bldP spid="13" grpId="1" uiExpand="1" animBg="1"/>
      <p:bldP spid="13" grpId="2" animBg="1"/>
      <p:bldP spid="15" grpId="0" animBg="1"/>
      <p:bldP spid="1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5553" y="1196752"/>
            <a:ext cx="5588447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272"/>
          <p:cNvGrpSpPr/>
          <p:nvPr/>
        </p:nvGrpSpPr>
        <p:grpSpPr>
          <a:xfrm>
            <a:off x="3995936" y="1412776"/>
            <a:ext cx="5004556" cy="3312368"/>
            <a:chOff x="3995936" y="1700808"/>
            <a:chExt cx="5004556" cy="3312368"/>
          </a:xfrm>
        </p:grpSpPr>
        <p:sp>
          <p:nvSpPr>
            <p:cNvPr id="90" name="Arc 89"/>
            <p:cNvSpPr/>
            <p:nvPr/>
          </p:nvSpPr>
          <p:spPr>
            <a:xfrm>
              <a:off x="6624228" y="2277380"/>
              <a:ext cx="2123728" cy="2123728"/>
            </a:xfrm>
            <a:prstGeom prst="arc">
              <a:avLst>
                <a:gd name="adj1" fmla="val 17086981"/>
                <a:gd name="adj2" fmla="val 5236478"/>
              </a:avLst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7" name="Connecteur droit 46"/>
            <p:cNvCxnSpPr/>
            <p:nvPr/>
          </p:nvCxnSpPr>
          <p:spPr>
            <a:xfrm flipH="1">
              <a:off x="4463988" y="1700808"/>
              <a:ext cx="936104" cy="0"/>
            </a:xfrm>
            <a:prstGeom prst="line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/>
            <p:cNvCxnSpPr>
              <a:stCxn id="90" idx="0"/>
            </p:cNvCxnSpPr>
            <p:nvPr/>
          </p:nvCxnSpPr>
          <p:spPr>
            <a:xfrm flipH="1" flipV="1">
              <a:off x="5400093" y="1700809"/>
              <a:ext cx="2556944" cy="611720"/>
            </a:xfrm>
            <a:prstGeom prst="line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Arc 100"/>
            <p:cNvSpPr/>
            <p:nvPr/>
          </p:nvSpPr>
          <p:spPr>
            <a:xfrm flipH="1">
              <a:off x="3995936" y="2313384"/>
              <a:ext cx="2123728" cy="2087724"/>
            </a:xfrm>
            <a:prstGeom prst="arc">
              <a:avLst>
                <a:gd name="adj1" fmla="val 16315392"/>
                <a:gd name="adj2" fmla="val 5236478"/>
              </a:avLst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2" name="Connecteur droit 101"/>
            <p:cNvCxnSpPr>
              <a:stCxn id="104" idx="0"/>
            </p:cNvCxnSpPr>
            <p:nvPr/>
          </p:nvCxnSpPr>
          <p:spPr>
            <a:xfrm flipH="1">
              <a:off x="5003388" y="1952887"/>
              <a:ext cx="2743746" cy="359989"/>
            </a:xfrm>
            <a:prstGeom prst="line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Arc 103"/>
            <p:cNvSpPr/>
            <p:nvPr/>
          </p:nvSpPr>
          <p:spPr>
            <a:xfrm>
              <a:off x="6516216" y="1952836"/>
              <a:ext cx="2484276" cy="2484276"/>
            </a:xfrm>
            <a:prstGeom prst="arc">
              <a:avLst>
                <a:gd name="adj1" fmla="val 16168949"/>
                <a:gd name="adj2" fmla="val 21584839"/>
              </a:avLst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Arc 106"/>
            <p:cNvSpPr/>
            <p:nvPr/>
          </p:nvSpPr>
          <p:spPr>
            <a:xfrm rot="5400000">
              <a:off x="6876256" y="2889448"/>
              <a:ext cx="2123728" cy="2123728"/>
            </a:xfrm>
            <a:prstGeom prst="arc">
              <a:avLst>
                <a:gd name="adj1" fmla="val 16168949"/>
                <a:gd name="adj2" fmla="val 21584839"/>
              </a:avLst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9" name="Connecteur droit 108"/>
            <p:cNvCxnSpPr/>
            <p:nvPr/>
          </p:nvCxnSpPr>
          <p:spPr>
            <a:xfrm>
              <a:off x="9000492" y="3176972"/>
              <a:ext cx="0" cy="828092"/>
            </a:xfrm>
            <a:prstGeom prst="line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111"/>
            <p:cNvCxnSpPr>
              <a:endCxn id="101" idx="2"/>
            </p:cNvCxnSpPr>
            <p:nvPr/>
          </p:nvCxnSpPr>
          <p:spPr>
            <a:xfrm flipH="1" flipV="1">
              <a:off x="5008164" y="4399967"/>
              <a:ext cx="2732848" cy="1141"/>
            </a:xfrm>
            <a:prstGeom prst="line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/>
            <p:cNvCxnSpPr>
              <a:stCxn id="107" idx="2"/>
            </p:cNvCxnSpPr>
            <p:nvPr/>
          </p:nvCxnSpPr>
          <p:spPr>
            <a:xfrm flipH="1">
              <a:off x="7200292" y="5013166"/>
              <a:ext cx="742511" cy="10"/>
            </a:xfrm>
            <a:prstGeom prst="line">
              <a:avLst/>
            </a:prstGeom>
            <a:ln w="38100"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necteur droit 263"/>
            <p:cNvCxnSpPr/>
            <p:nvPr/>
          </p:nvCxnSpPr>
          <p:spPr>
            <a:xfrm flipH="1">
              <a:off x="4716017" y="2384884"/>
              <a:ext cx="3420379" cy="0"/>
            </a:xfrm>
            <a:prstGeom prst="line">
              <a:avLst/>
            </a:prstGeom>
            <a:ln w="31750"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 317"/>
          <p:cNvGrpSpPr/>
          <p:nvPr/>
        </p:nvGrpSpPr>
        <p:grpSpPr>
          <a:xfrm>
            <a:off x="3815916" y="1376772"/>
            <a:ext cx="4932040" cy="3672925"/>
            <a:chOff x="3815916" y="1664804"/>
            <a:chExt cx="4932040" cy="3672925"/>
          </a:xfrm>
        </p:grpSpPr>
        <p:grpSp>
          <p:nvGrpSpPr>
            <p:cNvPr id="4" name="Groupe 299"/>
            <p:cNvGrpSpPr/>
            <p:nvPr/>
          </p:nvGrpSpPr>
          <p:grpSpPr>
            <a:xfrm>
              <a:off x="3815916" y="1664804"/>
              <a:ext cx="4932040" cy="3671901"/>
              <a:chOff x="3815916" y="1664804"/>
              <a:chExt cx="4932040" cy="3671901"/>
            </a:xfrm>
          </p:grpSpPr>
          <p:sp>
            <p:nvSpPr>
              <p:cNvPr id="219" name="Arc 218"/>
              <p:cNvSpPr/>
              <p:nvPr/>
            </p:nvSpPr>
            <p:spPr>
              <a:xfrm flipH="1">
                <a:off x="3995936" y="2241376"/>
                <a:ext cx="2123728" cy="2123728"/>
              </a:xfrm>
              <a:prstGeom prst="arc">
                <a:avLst>
                  <a:gd name="adj1" fmla="val 17086981"/>
                  <a:gd name="adj2" fmla="val 5236478"/>
                </a:avLst>
              </a:prstGeom>
              <a:ln w="38100">
                <a:solidFill>
                  <a:srgbClr val="CC0099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18" name="Connecteur droit 217"/>
              <p:cNvCxnSpPr/>
              <p:nvPr/>
            </p:nvCxnSpPr>
            <p:spPr>
              <a:xfrm>
                <a:off x="7343800" y="1664804"/>
                <a:ext cx="936104" cy="0"/>
              </a:xfrm>
              <a:prstGeom prst="line">
                <a:avLst/>
              </a:prstGeom>
              <a:ln w="38100">
                <a:solidFill>
                  <a:srgbClr val="CC0099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Connecteur droit 219"/>
              <p:cNvCxnSpPr>
                <a:stCxn id="219" idx="0"/>
              </p:cNvCxnSpPr>
              <p:nvPr/>
            </p:nvCxnSpPr>
            <p:spPr>
              <a:xfrm flipV="1">
                <a:off x="4786855" y="1664805"/>
                <a:ext cx="2556944" cy="611720"/>
              </a:xfrm>
              <a:prstGeom prst="line">
                <a:avLst/>
              </a:prstGeom>
              <a:ln w="38100">
                <a:solidFill>
                  <a:srgbClr val="CC0099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1" name="Arc 220"/>
              <p:cNvSpPr/>
              <p:nvPr/>
            </p:nvSpPr>
            <p:spPr>
              <a:xfrm>
                <a:off x="6624228" y="2277380"/>
                <a:ext cx="2123728" cy="2087724"/>
              </a:xfrm>
              <a:prstGeom prst="arc">
                <a:avLst>
                  <a:gd name="adj1" fmla="val 16315392"/>
                  <a:gd name="adj2" fmla="val 5236478"/>
                </a:avLst>
              </a:prstGeom>
              <a:ln w="38100">
                <a:solidFill>
                  <a:srgbClr val="CC0099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22" name="Connecteur droit 221"/>
              <p:cNvCxnSpPr>
                <a:stCxn id="223" idx="0"/>
              </p:cNvCxnSpPr>
              <p:nvPr/>
            </p:nvCxnSpPr>
            <p:spPr>
              <a:xfrm>
                <a:off x="4942121" y="2060894"/>
                <a:ext cx="2798383" cy="215978"/>
              </a:xfrm>
              <a:prstGeom prst="line">
                <a:avLst/>
              </a:prstGeom>
              <a:ln w="38100">
                <a:solidFill>
                  <a:srgbClr val="CC0099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3" name="Arc 222"/>
              <p:cNvSpPr/>
              <p:nvPr/>
            </p:nvSpPr>
            <p:spPr>
              <a:xfrm flipH="1">
                <a:off x="3815916" y="2060848"/>
                <a:ext cx="2232248" cy="2232248"/>
              </a:xfrm>
              <a:prstGeom prst="arc">
                <a:avLst>
                  <a:gd name="adj1" fmla="val 16168949"/>
                  <a:gd name="adj2" fmla="val 21584839"/>
                </a:avLst>
              </a:prstGeom>
              <a:ln w="38100">
                <a:solidFill>
                  <a:srgbClr val="CC0099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4" name="Arc 223"/>
              <p:cNvSpPr/>
              <p:nvPr/>
            </p:nvSpPr>
            <p:spPr>
              <a:xfrm rot="16200000" flipH="1">
                <a:off x="3815916" y="3212977"/>
                <a:ext cx="2123728" cy="2123728"/>
              </a:xfrm>
              <a:prstGeom prst="arc">
                <a:avLst>
                  <a:gd name="adj1" fmla="val 16168949"/>
                  <a:gd name="adj2" fmla="val 21584839"/>
                </a:avLst>
              </a:prstGeom>
              <a:ln w="38100">
                <a:solidFill>
                  <a:srgbClr val="CC0099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25" name="Connecteur droit 224"/>
              <p:cNvCxnSpPr>
                <a:endCxn id="224" idx="0"/>
              </p:cNvCxnSpPr>
              <p:nvPr/>
            </p:nvCxnSpPr>
            <p:spPr>
              <a:xfrm>
                <a:off x="3815916" y="3176972"/>
                <a:ext cx="43" cy="1088278"/>
              </a:xfrm>
              <a:prstGeom prst="line">
                <a:avLst/>
              </a:prstGeom>
              <a:ln w="38100">
                <a:solidFill>
                  <a:srgbClr val="CC0099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onnecteur droit 225"/>
              <p:cNvCxnSpPr>
                <a:endCxn id="221" idx="2"/>
              </p:cNvCxnSpPr>
              <p:nvPr/>
            </p:nvCxnSpPr>
            <p:spPr>
              <a:xfrm flipV="1">
                <a:off x="5002880" y="4363963"/>
                <a:ext cx="2732848" cy="1141"/>
              </a:xfrm>
              <a:prstGeom prst="line">
                <a:avLst/>
              </a:prstGeom>
              <a:ln w="38100">
                <a:solidFill>
                  <a:srgbClr val="CC0099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Connecteur droit 286"/>
              <p:cNvCxnSpPr/>
              <p:nvPr/>
            </p:nvCxnSpPr>
            <p:spPr>
              <a:xfrm flipH="1">
                <a:off x="4644008" y="2348880"/>
                <a:ext cx="3420379" cy="0"/>
              </a:xfrm>
              <a:prstGeom prst="line">
                <a:avLst/>
              </a:prstGeom>
              <a:ln w="31750">
                <a:solidFill>
                  <a:srgbClr val="CC0099"/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7" name="Connecteur droit 226"/>
            <p:cNvCxnSpPr/>
            <p:nvPr/>
          </p:nvCxnSpPr>
          <p:spPr>
            <a:xfrm>
              <a:off x="4860032" y="5337212"/>
              <a:ext cx="621434" cy="517"/>
            </a:xfrm>
            <a:prstGeom prst="line">
              <a:avLst/>
            </a:prstGeom>
            <a:ln w="38100">
              <a:solidFill>
                <a:srgbClr val="CC0099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216" name="Rectangle 3"/>
          <p:cNvSpPr>
            <a:spLocks noChangeArrowheads="1"/>
          </p:cNvSpPr>
          <p:nvPr/>
        </p:nvSpPr>
        <p:spPr bwMode="auto">
          <a:xfrm>
            <a:off x="467544" y="1592573"/>
            <a:ext cx="3060142" cy="424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Coupleur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CC0099"/>
                </a:solidFill>
                <a:latin typeface="Arial Narrow" pitchFamily="34" charset="0"/>
              </a:rPr>
              <a:t>FO </a:t>
            </a:r>
            <a:r>
              <a:rPr lang="en-US" sz="2200" i="1" dirty="0" err="1" smtClean="0">
                <a:solidFill>
                  <a:srgbClr val="CC0099"/>
                </a:solidFill>
                <a:latin typeface="Arial Narrow" pitchFamily="34" charset="0"/>
              </a:rPr>
              <a:t>Tronc</a:t>
            </a:r>
            <a:r>
              <a:rPr lang="en-US" sz="2200" i="1" dirty="0" smtClean="0">
                <a:solidFill>
                  <a:srgbClr val="CC0099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CC0099"/>
                </a:solidFill>
                <a:latin typeface="Arial Narrow" pitchFamily="34" charset="0"/>
              </a:rPr>
              <a:t>coupleur</a:t>
            </a:r>
            <a:r>
              <a:rPr lang="en-US" sz="2200" i="1" dirty="0" smtClean="0">
                <a:solidFill>
                  <a:srgbClr val="CC0099"/>
                </a:solidFill>
                <a:latin typeface="Arial Narrow" pitchFamily="34" charset="0"/>
              </a:rPr>
              <a:t> &gt; </a:t>
            </a:r>
            <a:r>
              <a:rPr lang="en-US" sz="2200" i="1" dirty="0" err="1" smtClean="0">
                <a:solidFill>
                  <a:srgbClr val="CC0099"/>
                </a:solidFill>
                <a:latin typeface="Arial Narrow" pitchFamily="34" charset="0"/>
              </a:rPr>
              <a:t>Epissure</a:t>
            </a:r>
            <a:endParaRPr lang="en-US" sz="2200" i="1" dirty="0" smtClean="0">
              <a:solidFill>
                <a:srgbClr val="CC0099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3333FF"/>
                </a:solidFill>
                <a:latin typeface="Arial Narrow" pitchFamily="34" charset="0"/>
              </a:rPr>
              <a:t>Epissure</a:t>
            </a:r>
            <a:r>
              <a:rPr lang="en-US" sz="2200" i="1" dirty="0" smtClean="0">
                <a:solidFill>
                  <a:srgbClr val="3333FF"/>
                </a:solidFill>
                <a:latin typeface="Arial Narrow" pitchFamily="34" charset="0"/>
              </a:rPr>
              <a:t> &gt;</a:t>
            </a:r>
            <a:r>
              <a:rPr lang="en-US" sz="2200" i="1" dirty="0" err="1" smtClean="0">
                <a:solidFill>
                  <a:srgbClr val="3333FF"/>
                </a:solidFill>
                <a:latin typeface="Arial Narrow" pitchFamily="34" charset="0"/>
              </a:rPr>
              <a:t>Tronc</a:t>
            </a:r>
            <a:r>
              <a:rPr lang="en-US" sz="2200" i="1" dirty="0" smtClean="0">
                <a:solidFill>
                  <a:srgbClr val="3333FF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3333FF"/>
                </a:solidFill>
                <a:latin typeface="Arial Narrow" pitchFamily="34" charset="0"/>
              </a:rPr>
              <a:t>coupleur</a:t>
            </a:r>
            <a:endParaRPr lang="en-US" sz="2200" i="1" dirty="0" smtClean="0">
              <a:solidFill>
                <a:srgbClr val="3333FF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FF0000"/>
                </a:solidFill>
                <a:latin typeface="Arial Narrow" pitchFamily="34" charset="0"/>
              </a:rPr>
              <a:t>Branches </a:t>
            </a:r>
            <a:r>
              <a:rPr lang="en-US" sz="2200" i="1" dirty="0" err="1" smtClean="0">
                <a:solidFill>
                  <a:srgbClr val="FF0000"/>
                </a:solidFill>
                <a:latin typeface="Arial Narrow" pitchFamily="34" charset="0"/>
              </a:rPr>
              <a:t>coupleur</a:t>
            </a:r>
            <a:r>
              <a:rPr lang="en-US" sz="2200" i="1" dirty="0" smtClean="0">
                <a:solidFill>
                  <a:srgbClr val="FF0000"/>
                </a:solidFill>
                <a:latin typeface="Arial Narrow" pitchFamily="34" charset="0"/>
              </a:rPr>
              <a:t> &gt; </a:t>
            </a:r>
            <a:r>
              <a:rPr lang="en-US" sz="2200" i="1" dirty="0" err="1" smtClean="0">
                <a:solidFill>
                  <a:srgbClr val="FF0000"/>
                </a:solidFill>
                <a:latin typeface="Arial Narrow" pitchFamily="34" charset="0"/>
              </a:rPr>
              <a:t>Epissure</a:t>
            </a:r>
            <a:endParaRPr lang="en-US" sz="2200" i="1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Epissure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&gt;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Branche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réseau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grpSp>
        <p:nvGrpSpPr>
          <p:cNvPr id="6" name="Groupe 316"/>
          <p:cNvGrpSpPr/>
          <p:nvPr/>
        </p:nvGrpSpPr>
        <p:grpSpPr>
          <a:xfrm>
            <a:off x="3743908" y="1628800"/>
            <a:ext cx="5256584" cy="3960440"/>
            <a:chOff x="3743908" y="1916832"/>
            <a:chExt cx="5256584" cy="3960440"/>
          </a:xfrm>
        </p:grpSpPr>
        <p:grpSp>
          <p:nvGrpSpPr>
            <p:cNvPr id="7" name="Groupe 315"/>
            <p:cNvGrpSpPr/>
            <p:nvPr/>
          </p:nvGrpSpPr>
          <p:grpSpPr>
            <a:xfrm>
              <a:off x="3743908" y="1916832"/>
              <a:ext cx="5256584" cy="3960440"/>
              <a:chOff x="3743908" y="1916832"/>
              <a:chExt cx="5256584" cy="3960440"/>
            </a:xfrm>
          </p:grpSpPr>
          <p:sp>
            <p:nvSpPr>
              <p:cNvPr id="122" name="Arc 121"/>
              <p:cNvSpPr/>
              <p:nvPr/>
            </p:nvSpPr>
            <p:spPr>
              <a:xfrm flipH="1">
                <a:off x="3995936" y="2205372"/>
                <a:ext cx="2123728" cy="2123728"/>
              </a:xfrm>
              <a:prstGeom prst="arc">
                <a:avLst>
                  <a:gd name="adj1" fmla="val 17086981"/>
                  <a:gd name="adj2" fmla="val 5236478"/>
                </a:avLst>
              </a:prstGeom>
              <a:ln w="38100">
                <a:solidFill>
                  <a:srgbClr val="3333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11" name="Connecteur droit 310"/>
              <p:cNvCxnSpPr/>
              <p:nvPr/>
            </p:nvCxnSpPr>
            <p:spPr>
              <a:xfrm flipH="1">
                <a:off x="4752021" y="2240868"/>
                <a:ext cx="3528391" cy="0"/>
              </a:xfrm>
              <a:prstGeom prst="line">
                <a:avLst/>
              </a:prstGeom>
              <a:ln w="31750">
                <a:solidFill>
                  <a:srgbClr val="3333FF"/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necteur droit 122"/>
              <p:cNvCxnSpPr>
                <a:stCxn id="122" idx="0"/>
                <a:endCxn id="239" idx="0"/>
              </p:cNvCxnSpPr>
              <p:nvPr/>
            </p:nvCxnSpPr>
            <p:spPr>
              <a:xfrm flipV="1">
                <a:off x="4786855" y="1917706"/>
                <a:ext cx="2967187" cy="322815"/>
              </a:xfrm>
              <a:prstGeom prst="line">
                <a:avLst/>
              </a:prstGeom>
              <a:ln w="38100">
                <a:solidFill>
                  <a:srgbClr val="3333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Arc 123"/>
              <p:cNvSpPr/>
              <p:nvPr/>
            </p:nvSpPr>
            <p:spPr>
              <a:xfrm>
                <a:off x="6516216" y="2024844"/>
                <a:ext cx="2268252" cy="2304256"/>
              </a:xfrm>
              <a:prstGeom prst="arc">
                <a:avLst>
                  <a:gd name="adj1" fmla="val 16315392"/>
                  <a:gd name="adj2" fmla="val 5236478"/>
                </a:avLst>
              </a:prstGeom>
              <a:ln w="38100">
                <a:solidFill>
                  <a:srgbClr val="3333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25" name="Connecteur droit 124"/>
              <p:cNvCxnSpPr>
                <a:stCxn id="126" idx="0"/>
                <a:endCxn id="124" idx="0"/>
              </p:cNvCxnSpPr>
              <p:nvPr/>
            </p:nvCxnSpPr>
            <p:spPr>
              <a:xfrm>
                <a:off x="4815363" y="1952879"/>
                <a:ext cx="2873645" cy="72635"/>
              </a:xfrm>
              <a:prstGeom prst="line">
                <a:avLst/>
              </a:prstGeom>
              <a:ln w="38100">
                <a:solidFill>
                  <a:srgbClr val="3333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Arc 125"/>
              <p:cNvSpPr/>
              <p:nvPr/>
            </p:nvSpPr>
            <p:spPr>
              <a:xfrm flipH="1">
                <a:off x="3743908" y="1952836"/>
                <a:ext cx="2123728" cy="2123728"/>
              </a:xfrm>
              <a:prstGeom prst="arc">
                <a:avLst>
                  <a:gd name="adj1" fmla="val 16168949"/>
                  <a:gd name="adj2" fmla="val 21584839"/>
                </a:avLst>
              </a:prstGeom>
              <a:ln w="38100">
                <a:solidFill>
                  <a:srgbClr val="3333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28" name="Connecteur droit 127"/>
              <p:cNvCxnSpPr>
                <a:stCxn id="126" idx="2"/>
                <a:endCxn id="141" idx="0"/>
              </p:cNvCxnSpPr>
              <p:nvPr/>
            </p:nvCxnSpPr>
            <p:spPr>
              <a:xfrm>
                <a:off x="3743918" y="3010017"/>
                <a:ext cx="33" cy="1795800"/>
              </a:xfrm>
              <a:prstGeom prst="line">
                <a:avLst/>
              </a:prstGeom>
              <a:ln w="38100">
                <a:solidFill>
                  <a:srgbClr val="3333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necteur droit 128"/>
              <p:cNvCxnSpPr>
                <a:endCxn id="124" idx="2"/>
              </p:cNvCxnSpPr>
              <p:nvPr/>
            </p:nvCxnSpPr>
            <p:spPr>
              <a:xfrm flipV="1">
                <a:off x="4894868" y="4327755"/>
                <a:ext cx="2810254" cy="1348"/>
              </a:xfrm>
              <a:prstGeom prst="line">
                <a:avLst/>
              </a:prstGeom>
              <a:ln w="38100">
                <a:solidFill>
                  <a:srgbClr val="3333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necteur droit 129"/>
              <p:cNvCxnSpPr>
                <a:stCxn id="141" idx="2"/>
              </p:cNvCxnSpPr>
              <p:nvPr/>
            </p:nvCxnSpPr>
            <p:spPr>
              <a:xfrm>
                <a:off x="4801089" y="5877262"/>
                <a:ext cx="743019" cy="10"/>
              </a:xfrm>
              <a:prstGeom prst="line">
                <a:avLst/>
              </a:prstGeom>
              <a:ln w="38100">
                <a:solidFill>
                  <a:srgbClr val="3333FF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Arc 140"/>
              <p:cNvSpPr/>
              <p:nvPr/>
            </p:nvSpPr>
            <p:spPr>
              <a:xfrm rot="16200000" flipH="1">
                <a:off x="3743908" y="3753544"/>
                <a:ext cx="2123728" cy="2123728"/>
              </a:xfrm>
              <a:prstGeom prst="arc">
                <a:avLst>
                  <a:gd name="adj1" fmla="val 16168949"/>
                  <a:gd name="adj2" fmla="val 21584839"/>
                </a:avLst>
              </a:prstGeom>
              <a:ln w="38100">
                <a:solidFill>
                  <a:srgbClr val="3333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9" name="Arc 238"/>
              <p:cNvSpPr/>
              <p:nvPr/>
            </p:nvSpPr>
            <p:spPr>
              <a:xfrm>
                <a:off x="6413267" y="1916832"/>
                <a:ext cx="2587225" cy="2628292"/>
              </a:xfrm>
              <a:prstGeom prst="arc">
                <a:avLst>
                  <a:gd name="adj1" fmla="val 16323400"/>
                  <a:gd name="adj2" fmla="val 11988"/>
                </a:avLst>
              </a:prstGeom>
              <a:ln w="38100">
                <a:solidFill>
                  <a:srgbClr val="3333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40" name="Connecteur droit 239"/>
              <p:cNvCxnSpPr>
                <a:stCxn id="239" idx="2"/>
                <a:endCxn id="241" idx="0"/>
              </p:cNvCxnSpPr>
              <p:nvPr/>
            </p:nvCxnSpPr>
            <p:spPr>
              <a:xfrm flipH="1">
                <a:off x="8999822" y="3235489"/>
                <a:ext cx="662" cy="1006263"/>
              </a:xfrm>
              <a:prstGeom prst="line">
                <a:avLst/>
              </a:prstGeom>
              <a:ln w="38100">
                <a:solidFill>
                  <a:srgbClr val="3333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1" name="Arc 240"/>
              <p:cNvSpPr/>
              <p:nvPr/>
            </p:nvSpPr>
            <p:spPr>
              <a:xfrm rot="5400000">
                <a:off x="6714238" y="3050958"/>
                <a:ext cx="2268252" cy="2304256"/>
              </a:xfrm>
              <a:prstGeom prst="arc">
                <a:avLst>
                  <a:gd name="adj1" fmla="val 16315392"/>
                  <a:gd name="adj2" fmla="val 11988"/>
                </a:avLst>
              </a:prstGeom>
              <a:ln w="38100">
                <a:solidFill>
                  <a:srgbClr val="3333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242" name="Connecteur droit 241"/>
            <p:cNvCxnSpPr/>
            <p:nvPr/>
          </p:nvCxnSpPr>
          <p:spPr>
            <a:xfrm flipV="1">
              <a:off x="7416316" y="5337212"/>
              <a:ext cx="428093" cy="8"/>
            </a:xfrm>
            <a:prstGeom prst="line">
              <a:avLst/>
            </a:prstGeom>
            <a:ln w="38100">
              <a:solidFill>
                <a:srgbClr val="3333FF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4" name="Connecteur droit 253"/>
          <p:cNvCxnSpPr/>
          <p:nvPr/>
        </p:nvCxnSpPr>
        <p:spPr>
          <a:xfrm>
            <a:off x="7164288" y="5625244"/>
            <a:ext cx="4680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Connecteur droit 254"/>
          <p:cNvCxnSpPr/>
          <p:nvPr/>
        </p:nvCxnSpPr>
        <p:spPr>
          <a:xfrm>
            <a:off x="7164288" y="5049180"/>
            <a:ext cx="468052" cy="0"/>
          </a:xfrm>
          <a:prstGeom prst="line">
            <a:avLst/>
          </a:prstGeom>
          <a:ln w="381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319"/>
          <p:cNvGrpSpPr/>
          <p:nvPr/>
        </p:nvGrpSpPr>
        <p:grpSpPr>
          <a:xfrm>
            <a:off x="3743908" y="1664804"/>
            <a:ext cx="5184576" cy="3960469"/>
            <a:chOff x="3743908" y="1952836"/>
            <a:chExt cx="5184576" cy="3960469"/>
          </a:xfrm>
        </p:grpSpPr>
        <p:grpSp>
          <p:nvGrpSpPr>
            <p:cNvPr id="9" name="Groupe 213"/>
            <p:cNvGrpSpPr/>
            <p:nvPr/>
          </p:nvGrpSpPr>
          <p:grpSpPr>
            <a:xfrm>
              <a:off x="3743908" y="1952836"/>
              <a:ext cx="5184576" cy="3960469"/>
              <a:chOff x="3743908" y="1952836"/>
              <a:chExt cx="5184576" cy="3960469"/>
            </a:xfrm>
          </p:grpSpPr>
          <p:cxnSp>
            <p:nvCxnSpPr>
              <p:cNvPr id="196" name="Connecteur droit 195"/>
              <p:cNvCxnSpPr>
                <a:stCxn id="197" idx="2"/>
              </p:cNvCxnSpPr>
              <p:nvPr/>
            </p:nvCxnSpPr>
            <p:spPr>
              <a:xfrm flipH="1">
                <a:off x="6977601" y="5913266"/>
                <a:ext cx="893702" cy="39"/>
              </a:xfrm>
              <a:prstGeom prst="line">
                <a:avLst/>
              </a:prstGeom>
              <a:ln w="38100">
                <a:solidFill>
                  <a:srgbClr val="FF0000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9" name="Arc 188"/>
              <p:cNvSpPr/>
              <p:nvPr/>
            </p:nvSpPr>
            <p:spPr>
              <a:xfrm>
                <a:off x="6552728" y="2241376"/>
                <a:ext cx="2123728" cy="2123728"/>
              </a:xfrm>
              <a:prstGeom prst="arc">
                <a:avLst>
                  <a:gd name="adj1" fmla="val 17086981"/>
                  <a:gd name="adj2" fmla="val 5236478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90" name="Connecteur droit 189"/>
              <p:cNvCxnSpPr>
                <a:stCxn id="189" idx="0"/>
              </p:cNvCxnSpPr>
              <p:nvPr/>
            </p:nvCxnSpPr>
            <p:spPr>
              <a:xfrm flipH="1" flipV="1">
                <a:off x="4932040" y="1952836"/>
                <a:ext cx="2953497" cy="323689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Arc 190"/>
              <p:cNvSpPr/>
              <p:nvPr/>
            </p:nvSpPr>
            <p:spPr>
              <a:xfrm flipH="1">
                <a:off x="3995936" y="2132856"/>
                <a:ext cx="2160240" cy="2232248"/>
              </a:xfrm>
              <a:prstGeom prst="arc">
                <a:avLst>
                  <a:gd name="adj1" fmla="val 16315392"/>
                  <a:gd name="adj2" fmla="val 5236478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92" name="Connecteur droit 191"/>
              <p:cNvCxnSpPr>
                <a:stCxn id="193" idx="0"/>
                <a:endCxn id="191" idx="0"/>
              </p:cNvCxnSpPr>
              <p:nvPr/>
            </p:nvCxnSpPr>
            <p:spPr>
              <a:xfrm flipH="1">
                <a:off x="5038599" y="1988883"/>
                <a:ext cx="2818430" cy="14464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3" name="Arc 192"/>
              <p:cNvSpPr/>
              <p:nvPr/>
            </p:nvSpPr>
            <p:spPr>
              <a:xfrm>
                <a:off x="6804756" y="1988840"/>
                <a:ext cx="2123728" cy="2123728"/>
              </a:xfrm>
              <a:prstGeom prst="arc">
                <a:avLst>
                  <a:gd name="adj1" fmla="val 16168949"/>
                  <a:gd name="adj2" fmla="val 21584839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94" name="Connecteur droit 193"/>
              <p:cNvCxnSpPr>
                <a:stCxn id="193" idx="2"/>
                <a:endCxn id="197" idx="0"/>
              </p:cNvCxnSpPr>
              <p:nvPr/>
            </p:nvCxnSpPr>
            <p:spPr>
              <a:xfrm flipH="1">
                <a:off x="8928441" y="3046021"/>
                <a:ext cx="33" cy="17958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necteur droit 194"/>
              <p:cNvCxnSpPr>
                <a:endCxn id="191" idx="2"/>
              </p:cNvCxnSpPr>
              <p:nvPr/>
            </p:nvCxnSpPr>
            <p:spPr>
              <a:xfrm flipH="1" flipV="1">
                <a:off x="5022990" y="4363756"/>
                <a:ext cx="2754534" cy="135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Arc 196"/>
              <p:cNvSpPr/>
              <p:nvPr/>
            </p:nvSpPr>
            <p:spPr>
              <a:xfrm rot="5400000">
                <a:off x="6804756" y="3789548"/>
                <a:ext cx="2123728" cy="2123728"/>
              </a:xfrm>
              <a:prstGeom prst="arc">
                <a:avLst>
                  <a:gd name="adj1" fmla="val 16168949"/>
                  <a:gd name="adj2" fmla="val 21584839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6" name="Arc 205"/>
              <p:cNvSpPr/>
              <p:nvPr/>
            </p:nvSpPr>
            <p:spPr>
              <a:xfrm flipH="1">
                <a:off x="3743908" y="1952836"/>
                <a:ext cx="2448272" cy="2529881"/>
              </a:xfrm>
              <a:prstGeom prst="arc">
                <a:avLst>
                  <a:gd name="adj1" fmla="val 16315392"/>
                  <a:gd name="adj2" fmla="val 38267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8" name="Arc 207"/>
              <p:cNvSpPr/>
              <p:nvPr/>
            </p:nvSpPr>
            <p:spPr>
              <a:xfrm rot="16200000" flipH="1">
                <a:off x="3784713" y="2560103"/>
                <a:ext cx="2448272" cy="2529881"/>
              </a:xfrm>
              <a:prstGeom prst="arc">
                <a:avLst>
                  <a:gd name="adj1" fmla="val 16315392"/>
                  <a:gd name="adj2" fmla="val 38267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09" name="Connecteur droit 208"/>
              <p:cNvCxnSpPr>
                <a:endCxn id="208" idx="0"/>
              </p:cNvCxnSpPr>
              <p:nvPr/>
            </p:nvCxnSpPr>
            <p:spPr>
              <a:xfrm>
                <a:off x="3743908" y="3176973"/>
                <a:ext cx="762" cy="690522"/>
              </a:xfrm>
              <a:prstGeom prst="line">
                <a:avLst/>
              </a:prstGeom>
              <a:ln w="38100">
                <a:solidFill>
                  <a:srgbClr val="FF0000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Connecteur droit 209"/>
              <p:cNvCxnSpPr/>
              <p:nvPr/>
            </p:nvCxnSpPr>
            <p:spPr>
              <a:xfrm flipH="1">
                <a:off x="5004048" y="5049180"/>
                <a:ext cx="576064" cy="39"/>
              </a:xfrm>
              <a:prstGeom prst="line">
                <a:avLst/>
              </a:prstGeom>
              <a:ln w="38100">
                <a:solidFill>
                  <a:srgbClr val="FF0000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9" name="Connecteur droit 318"/>
            <p:cNvCxnSpPr/>
            <p:nvPr/>
          </p:nvCxnSpPr>
          <p:spPr>
            <a:xfrm flipH="1">
              <a:off x="4463988" y="2348880"/>
              <a:ext cx="3420379" cy="0"/>
            </a:xfrm>
            <a:prstGeom prst="line">
              <a:avLst/>
            </a:prstGeom>
            <a:ln w="31750">
              <a:solidFill>
                <a:srgbClr val="FF0000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2" name="Connecteur droit 251"/>
          <p:cNvCxnSpPr/>
          <p:nvPr/>
        </p:nvCxnSpPr>
        <p:spPr>
          <a:xfrm>
            <a:off x="5004048" y="5049180"/>
            <a:ext cx="468052" cy="0"/>
          </a:xfrm>
          <a:prstGeom prst="line">
            <a:avLst/>
          </a:prstGeom>
          <a:ln w="38100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Connecteur droit 257"/>
          <p:cNvCxnSpPr/>
          <p:nvPr/>
        </p:nvCxnSpPr>
        <p:spPr>
          <a:xfrm>
            <a:off x="5004048" y="4761148"/>
            <a:ext cx="4680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Connecteur droit 258"/>
          <p:cNvCxnSpPr/>
          <p:nvPr/>
        </p:nvCxnSpPr>
        <p:spPr>
          <a:xfrm>
            <a:off x="5004048" y="5589240"/>
            <a:ext cx="468052" cy="0"/>
          </a:xfrm>
          <a:prstGeom prst="line">
            <a:avLst/>
          </a:prstGeom>
          <a:ln w="381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Rectangle 227"/>
          <p:cNvSpPr/>
          <p:nvPr/>
        </p:nvSpPr>
        <p:spPr>
          <a:xfrm>
            <a:off x="5328084" y="4941168"/>
            <a:ext cx="1980220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chemeClr val="tx1"/>
                </a:solidFill>
              </a:rPr>
              <a:t>EPISSURE COUPLEUR</a:t>
            </a:r>
            <a:endParaRPr lang="fr-FR" sz="1200" b="1" dirty="0">
              <a:solidFill>
                <a:schemeClr val="tx1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5328084" y="5517232"/>
            <a:ext cx="1980220" cy="2520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COUPLEUR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328084" y="4617132"/>
            <a:ext cx="1980220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chemeClr val="tx1"/>
                </a:solidFill>
              </a:rPr>
              <a:t>EPISSURES BRANCHES</a:t>
            </a:r>
            <a:endParaRPr lang="fr-FR" sz="1200" b="1" dirty="0">
              <a:solidFill>
                <a:schemeClr val="tx1"/>
              </a:solidFill>
            </a:endParaRPr>
          </a:p>
        </p:txBody>
      </p:sp>
      <p:sp>
        <p:nvSpPr>
          <p:cNvPr id="7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7924800" cy="972021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sz="2800" dirty="0" smtClean="0"/>
              <a:t>Cassette 5mm pour 9 épissures fusion + 1 coupleur 4x4</a:t>
            </a:r>
            <a:endParaRPr lang="en-US" sz="2800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uiExpand="1" build="p"/>
      <p:bldP spid="228" grpId="0" uiExpand="1" animBg="1"/>
      <p:bldP spid="45" grpId="0" uiExpan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9932" y="1826822"/>
            <a:ext cx="4860540" cy="4230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Rectangle 3"/>
          <p:cNvSpPr>
            <a:spLocks noChangeArrowheads="1"/>
          </p:cNvSpPr>
          <p:nvPr/>
        </p:nvSpPr>
        <p:spPr bwMode="auto">
          <a:xfrm>
            <a:off x="539750" y="1160748"/>
            <a:ext cx="7704658" cy="471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Emplacements pour 6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épissures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fusion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1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étage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(45mm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ou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60mm)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Zones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lovage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Zone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d’étiquettage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Zone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clippage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cavaliers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Points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rétention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Zone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clippage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organiseur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Entrée des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cassette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Couvercle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transparent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16116" y="1844824"/>
            <a:ext cx="1332148" cy="396044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rot="16200000" flipH="1" flipV="1">
            <a:off x="7596336" y="1664804"/>
            <a:ext cx="324035" cy="32403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rot="5400000" flipV="1">
            <a:off x="4680012" y="1664804"/>
            <a:ext cx="324035" cy="32403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1" name="Line 18"/>
          <p:cNvSpPr>
            <a:spLocks noChangeShapeType="1"/>
          </p:cNvSpPr>
          <p:nvPr/>
        </p:nvSpPr>
        <p:spPr bwMode="auto">
          <a:xfrm rot="16200000" flipH="1" flipV="1">
            <a:off x="4175957" y="5445224"/>
            <a:ext cx="324035" cy="32403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3995936" y="2924944"/>
            <a:ext cx="756084" cy="2448272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chemeClr val="tx1"/>
                </a:solidFill>
              </a:rPr>
              <a:t>6</a:t>
            </a:r>
            <a:endParaRPr lang="fr-FR" sz="4000" b="1" dirty="0">
              <a:solidFill>
                <a:schemeClr val="tx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4752020" y="2240868"/>
            <a:ext cx="1620180" cy="3780420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5112060" y="4185084"/>
            <a:ext cx="540060" cy="504056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7092280" y="4185084"/>
            <a:ext cx="540060" cy="504056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rot="5400000" flipV="1">
            <a:off x="8172400" y="5445224"/>
            <a:ext cx="324035" cy="32403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51" name="Rectangle 50"/>
          <p:cNvSpPr/>
          <p:nvPr/>
        </p:nvSpPr>
        <p:spPr>
          <a:xfrm>
            <a:off x="7992380" y="2888940"/>
            <a:ext cx="720080" cy="2448272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chemeClr val="tx1"/>
                </a:solidFill>
              </a:rPr>
              <a:t>6</a:t>
            </a:r>
            <a:endParaRPr lang="fr-FR" sz="4000" b="1" dirty="0">
              <a:solidFill>
                <a:schemeClr val="tx1"/>
              </a:solidFill>
            </a:endParaRPr>
          </a:p>
        </p:txBody>
      </p:sp>
      <p:sp>
        <p:nvSpPr>
          <p:cNvPr id="53" name="Rectangle à coins arrondis 52"/>
          <p:cNvSpPr/>
          <p:nvPr/>
        </p:nvSpPr>
        <p:spPr>
          <a:xfrm>
            <a:off x="6372200" y="2240868"/>
            <a:ext cx="1620180" cy="3780420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9"/>
            <a:ext cx="8604250" cy="576064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Cassette 5mm pour 2 x 6 épissures Fusion Fibre </a:t>
            </a:r>
            <a:r>
              <a:rPr lang="fr-FR" b="1" dirty="0" smtClean="0"/>
              <a:t>G657</a:t>
            </a:r>
            <a:endParaRPr lang="en-US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grpSp>
        <p:nvGrpSpPr>
          <p:cNvPr id="83" name="Groupe 82"/>
          <p:cNvGrpSpPr/>
          <p:nvPr/>
        </p:nvGrpSpPr>
        <p:grpSpPr>
          <a:xfrm>
            <a:off x="4752020" y="1844824"/>
            <a:ext cx="3240360" cy="4140460"/>
            <a:chOff x="4752020" y="1988840"/>
            <a:chExt cx="3240360" cy="4140460"/>
          </a:xfrm>
        </p:grpSpPr>
        <p:sp>
          <p:nvSpPr>
            <p:cNvPr id="43" name="Étoile à 4 branches 42"/>
            <p:cNvSpPr/>
            <p:nvPr/>
          </p:nvSpPr>
          <p:spPr>
            <a:xfrm>
              <a:off x="6300192" y="2492896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Étoile à 4 branches 53"/>
            <p:cNvSpPr/>
            <p:nvPr/>
          </p:nvSpPr>
          <p:spPr>
            <a:xfrm>
              <a:off x="5418094" y="2492896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Étoile à 4 branches 54"/>
            <p:cNvSpPr/>
            <p:nvPr/>
          </p:nvSpPr>
          <p:spPr>
            <a:xfrm>
              <a:off x="7218294" y="2492896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Étoile à 4 branches 55"/>
            <p:cNvSpPr/>
            <p:nvPr/>
          </p:nvSpPr>
          <p:spPr>
            <a:xfrm>
              <a:off x="7776356" y="2780928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Étoile à 4 branches 56"/>
            <p:cNvSpPr/>
            <p:nvPr/>
          </p:nvSpPr>
          <p:spPr>
            <a:xfrm>
              <a:off x="4968044" y="2780928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Étoile à 4 branches 57"/>
            <p:cNvSpPr/>
            <p:nvPr/>
          </p:nvSpPr>
          <p:spPr>
            <a:xfrm>
              <a:off x="5868144" y="3140968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Étoile à 4 branches 58"/>
            <p:cNvSpPr/>
            <p:nvPr/>
          </p:nvSpPr>
          <p:spPr>
            <a:xfrm>
              <a:off x="4968044" y="3140968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Étoile à 4 branches 59"/>
            <p:cNvSpPr/>
            <p:nvPr/>
          </p:nvSpPr>
          <p:spPr>
            <a:xfrm>
              <a:off x="7668344" y="3140968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Étoile à 4 branches 60"/>
            <p:cNvSpPr/>
            <p:nvPr/>
          </p:nvSpPr>
          <p:spPr>
            <a:xfrm>
              <a:off x="6768244" y="3140968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Étoile à 4 branches 61"/>
            <p:cNvSpPr/>
            <p:nvPr/>
          </p:nvSpPr>
          <p:spPr>
            <a:xfrm>
              <a:off x="6336196" y="3176972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Étoile à 4 branches 62"/>
            <p:cNvSpPr/>
            <p:nvPr/>
          </p:nvSpPr>
          <p:spPr>
            <a:xfrm>
              <a:off x="5418094" y="3681028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Étoile à 4 branches 63"/>
            <p:cNvSpPr/>
            <p:nvPr/>
          </p:nvSpPr>
          <p:spPr>
            <a:xfrm>
              <a:off x="4968044" y="4401108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Étoile à 4 branches 64"/>
            <p:cNvSpPr/>
            <p:nvPr/>
          </p:nvSpPr>
          <p:spPr>
            <a:xfrm>
              <a:off x="7776356" y="4365104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Étoile à 4 branches 65"/>
            <p:cNvSpPr/>
            <p:nvPr/>
          </p:nvSpPr>
          <p:spPr>
            <a:xfrm>
              <a:off x="7218294" y="3681028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Étoile à 4 branches 66"/>
            <p:cNvSpPr/>
            <p:nvPr/>
          </p:nvSpPr>
          <p:spPr>
            <a:xfrm>
              <a:off x="6336196" y="4401108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Étoile à 4 branches 67"/>
            <p:cNvSpPr/>
            <p:nvPr/>
          </p:nvSpPr>
          <p:spPr>
            <a:xfrm>
              <a:off x="4968044" y="3645024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Étoile à 4 branches 68"/>
            <p:cNvSpPr/>
            <p:nvPr/>
          </p:nvSpPr>
          <p:spPr>
            <a:xfrm>
              <a:off x="7776356" y="3609020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Étoile à 4 branches 69"/>
            <p:cNvSpPr/>
            <p:nvPr/>
          </p:nvSpPr>
          <p:spPr>
            <a:xfrm>
              <a:off x="4968044" y="5337212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Étoile à 4 branches 70"/>
            <p:cNvSpPr/>
            <p:nvPr/>
          </p:nvSpPr>
          <p:spPr>
            <a:xfrm>
              <a:off x="7776356" y="5337212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Étoile à 4 branches 71"/>
            <p:cNvSpPr/>
            <p:nvPr/>
          </p:nvSpPr>
          <p:spPr>
            <a:xfrm>
              <a:off x="4752020" y="5877272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Étoile à 4 branches 72"/>
            <p:cNvSpPr/>
            <p:nvPr/>
          </p:nvSpPr>
          <p:spPr>
            <a:xfrm>
              <a:off x="6336196" y="6057292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Étoile à 4 branches 73"/>
            <p:cNvSpPr/>
            <p:nvPr/>
          </p:nvSpPr>
          <p:spPr>
            <a:xfrm>
              <a:off x="7920372" y="5877272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Étoile à 4 branches 74"/>
            <p:cNvSpPr/>
            <p:nvPr/>
          </p:nvSpPr>
          <p:spPr>
            <a:xfrm>
              <a:off x="6336196" y="5229200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Étoile à 4 branches 75"/>
            <p:cNvSpPr/>
            <p:nvPr/>
          </p:nvSpPr>
          <p:spPr>
            <a:xfrm>
              <a:off x="7236296" y="5589240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Étoile à 4 branches 76"/>
            <p:cNvSpPr/>
            <p:nvPr/>
          </p:nvSpPr>
          <p:spPr>
            <a:xfrm>
              <a:off x="5436096" y="5589240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Étoile à 4 branches 77"/>
            <p:cNvSpPr/>
            <p:nvPr/>
          </p:nvSpPr>
          <p:spPr>
            <a:xfrm>
              <a:off x="5184068" y="1988840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Étoile à 4 branches 78"/>
            <p:cNvSpPr/>
            <p:nvPr/>
          </p:nvSpPr>
          <p:spPr>
            <a:xfrm>
              <a:off x="7596336" y="2168860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Étoile à 4 branches 79"/>
            <p:cNvSpPr/>
            <p:nvPr/>
          </p:nvSpPr>
          <p:spPr>
            <a:xfrm>
              <a:off x="5022050" y="2204864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Étoile à 4 branches 80"/>
            <p:cNvSpPr/>
            <p:nvPr/>
          </p:nvSpPr>
          <p:spPr>
            <a:xfrm>
              <a:off x="7452320" y="2024844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uiExpand="1" build="p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51" grpId="0" animBg="1"/>
      <p:bldP spid="53" grpId="0" animBg="1"/>
      <p:bldP spid="5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5438" y="2204864"/>
            <a:ext cx="4692806" cy="400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50" name="Rectangle 3"/>
          <p:cNvSpPr>
            <a:spLocks noChangeArrowheads="1"/>
          </p:cNvSpPr>
          <p:nvPr/>
        </p:nvSpPr>
        <p:spPr bwMode="auto">
          <a:xfrm>
            <a:off x="539750" y="1016732"/>
            <a:ext cx="8604250" cy="1008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Disposition des 2 x 6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épissures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 fusion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6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épissures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sont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installées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chaque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coté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la cassette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9750" y="440668"/>
            <a:ext cx="8604250" cy="97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Cassette 5mm pour 2 x 6 épissures Fusion Fibre 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G657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649" y="1160748"/>
            <a:ext cx="5460351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7" name="Groupe 136"/>
          <p:cNvGrpSpPr/>
          <p:nvPr/>
        </p:nvGrpSpPr>
        <p:grpSpPr>
          <a:xfrm>
            <a:off x="4031940" y="1376772"/>
            <a:ext cx="2304256" cy="4500500"/>
            <a:chOff x="4031940" y="1376772"/>
            <a:chExt cx="2304256" cy="4500500"/>
          </a:xfrm>
        </p:grpSpPr>
        <p:sp>
          <p:nvSpPr>
            <p:cNvPr id="78" name="Arc 77"/>
            <p:cNvSpPr/>
            <p:nvPr/>
          </p:nvSpPr>
          <p:spPr>
            <a:xfrm>
              <a:off x="4175956" y="1376772"/>
              <a:ext cx="2123728" cy="2123728"/>
            </a:xfrm>
            <a:prstGeom prst="arc">
              <a:avLst>
                <a:gd name="adj1" fmla="val 16198293"/>
                <a:gd name="adj2" fmla="val 28955"/>
              </a:avLst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9" name="Connecteur droit 78"/>
            <p:cNvCxnSpPr/>
            <p:nvPr/>
          </p:nvCxnSpPr>
          <p:spPr>
            <a:xfrm flipH="1">
              <a:off x="4319972" y="1376772"/>
              <a:ext cx="936104" cy="0"/>
            </a:xfrm>
            <a:prstGeom prst="line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>
              <a:stCxn id="96" idx="0"/>
              <a:endCxn id="78" idx="2"/>
            </p:cNvCxnSpPr>
            <p:nvPr/>
          </p:nvCxnSpPr>
          <p:spPr>
            <a:xfrm flipV="1">
              <a:off x="6228184" y="2447580"/>
              <a:ext cx="71462" cy="2331168"/>
            </a:xfrm>
            <a:prstGeom prst="line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Arc 91"/>
            <p:cNvSpPr/>
            <p:nvPr/>
          </p:nvSpPr>
          <p:spPr>
            <a:xfrm rot="5400000">
              <a:off x="4031940" y="3573016"/>
              <a:ext cx="2304256" cy="2304256"/>
            </a:xfrm>
            <a:prstGeom prst="arc">
              <a:avLst>
                <a:gd name="adj1" fmla="val 16198293"/>
                <a:gd name="adj2" fmla="val 5417742"/>
              </a:avLst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" name="Arc 94"/>
            <p:cNvSpPr/>
            <p:nvPr/>
          </p:nvSpPr>
          <p:spPr>
            <a:xfrm rot="16200000">
              <a:off x="4608004" y="3248980"/>
              <a:ext cx="1728192" cy="1728192"/>
            </a:xfrm>
            <a:prstGeom prst="arc">
              <a:avLst>
                <a:gd name="adj1" fmla="val 16198293"/>
                <a:gd name="adj2" fmla="val 5417742"/>
              </a:avLst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Arc 95"/>
            <p:cNvSpPr/>
            <p:nvPr/>
          </p:nvSpPr>
          <p:spPr>
            <a:xfrm rot="5400000">
              <a:off x="4608004" y="3969060"/>
              <a:ext cx="1620180" cy="1620180"/>
            </a:xfrm>
            <a:prstGeom prst="arc">
              <a:avLst>
                <a:gd name="adj1" fmla="val 16198293"/>
                <a:gd name="adj2" fmla="val 5417742"/>
              </a:avLst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8" name="Connecteur droit 97"/>
            <p:cNvCxnSpPr/>
            <p:nvPr/>
          </p:nvCxnSpPr>
          <p:spPr>
            <a:xfrm>
              <a:off x="4608004" y="4113505"/>
              <a:ext cx="0" cy="683647"/>
            </a:xfrm>
            <a:prstGeom prst="line">
              <a:avLst/>
            </a:prstGeom>
            <a:ln w="38100"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>
              <a:stCxn id="92" idx="0"/>
              <a:endCxn id="95" idx="2"/>
            </p:cNvCxnSpPr>
            <p:nvPr/>
          </p:nvCxnSpPr>
          <p:spPr>
            <a:xfrm flipH="1" flipV="1">
              <a:off x="6336184" y="4117536"/>
              <a:ext cx="12" cy="607036"/>
            </a:xfrm>
            <a:prstGeom prst="line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e 147"/>
          <p:cNvGrpSpPr/>
          <p:nvPr/>
        </p:nvGrpSpPr>
        <p:grpSpPr>
          <a:xfrm flipH="1">
            <a:off x="6480212" y="1376772"/>
            <a:ext cx="2304256" cy="4500500"/>
            <a:chOff x="4031940" y="1376772"/>
            <a:chExt cx="2304256" cy="4500500"/>
          </a:xfrm>
        </p:grpSpPr>
        <p:sp>
          <p:nvSpPr>
            <p:cNvPr id="149" name="Arc 148"/>
            <p:cNvSpPr/>
            <p:nvPr/>
          </p:nvSpPr>
          <p:spPr>
            <a:xfrm>
              <a:off x="4175956" y="1376772"/>
              <a:ext cx="2123728" cy="2123728"/>
            </a:xfrm>
            <a:prstGeom prst="arc">
              <a:avLst>
                <a:gd name="adj1" fmla="val 16198293"/>
                <a:gd name="adj2" fmla="val 28955"/>
              </a:avLst>
            </a:prstGeom>
            <a:ln w="38100">
              <a:solidFill>
                <a:srgbClr val="3333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0" name="Connecteur droit 149"/>
            <p:cNvCxnSpPr/>
            <p:nvPr/>
          </p:nvCxnSpPr>
          <p:spPr>
            <a:xfrm flipH="1">
              <a:off x="4319972" y="1376772"/>
              <a:ext cx="936104" cy="0"/>
            </a:xfrm>
            <a:prstGeom prst="line">
              <a:avLst/>
            </a:prstGeom>
            <a:ln w="38100">
              <a:solidFill>
                <a:srgbClr val="3333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cteur droit 150"/>
            <p:cNvCxnSpPr>
              <a:stCxn id="154" idx="0"/>
              <a:endCxn id="149" idx="2"/>
            </p:cNvCxnSpPr>
            <p:nvPr/>
          </p:nvCxnSpPr>
          <p:spPr>
            <a:xfrm flipV="1">
              <a:off x="6228184" y="2447580"/>
              <a:ext cx="71462" cy="2331168"/>
            </a:xfrm>
            <a:prstGeom prst="line">
              <a:avLst/>
            </a:prstGeom>
            <a:ln w="38100">
              <a:solidFill>
                <a:srgbClr val="3333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Arc 151"/>
            <p:cNvSpPr/>
            <p:nvPr/>
          </p:nvSpPr>
          <p:spPr>
            <a:xfrm rot="5400000">
              <a:off x="4031940" y="3573016"/>
              <a:ext cx="2304256" cy="2304256"/>
            </a:xfrm>
            <a:prstGeom prst="arc">
              <a:avLst>
                <a:gd name="adj1" fmla="val 16198293"/>
                <a:gd name="adj2" fmla="val 5417742"/>
              </a:avLst>
            </a:prstGeom>
            <a:ln w="38100">
              <a:solidFill>
                <a:srgbClr val="3333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" name="Arc 152"/>
            <p:cNvSpPr/>
            <p:nvPr/>
          </p:nvSpPr>
          <p:spPr>
            <a:xfrm rot="16200000">
              <a:off x="4608004" y="3248980"/>
              <a:ext cx="1728192" cy="1728192"/>
            </a:xfrm>
            <a:prstGeom prst="arc">
              <a:avLst>
                <a:gd name="adj1" fmla="val 16198293"/>
                <a:gd name="adj2" fmla="val 5417742"/>
              </a:avLst>
            </a:prstGeom>
            <a:ln w="38100">
              <a:solidFill>
                <a:srgbClr val="3333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Arc 153"/>
            <p:cNvSpPr/>
            <p:nvPr/>
          </p:nvSpPr>
          <p:spPr>
            <a:xfrm rot="5400000">
              <a:off x="4608004" y="3969060"/>
              <a:ext cx="1620180" cy="1620180"/>
            </a:xfrm>
            <a:prstGeom prst="arc">
              <a:avLst>
                <a:gd name="adj1" fmla="val 16198293"/>
                <a:gd name="adj2" fmla="val 5417742"/>
              </a:avLst>
            </a:prstGeom>
            <a:ln w="38100">
              <a:solidFill>
                <a:srgbClr val="3333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5" name="Connecteur droit 154"/>
            <p:cNvCxnSpPr/>
            <p:nvPr/>
          </p:nvCxnSpPr>
          <p:spPr>
            <a:xfrm>
              <a:off x="4608004" y="4113505"/>
              <a:ext cx="0" cy="683647"/>
            </a:xfrm>
            <a:prstGeom prst="line">
              <a:avLst/>
            </a:prstGeom>
            <a:ln w="38100">
              <a:solidFill>
                <a:srgbClr val="3333FF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cteur droit 155"/>
            <p:cNvCxnSpPr>
              <a:stCxn id="152" idx="0"/>
              <a:endCxn id="153" idx="2"/>
            </p:cNvCxnSpPr>
            <p:nvPr/>
          </p:nvCxnSpPr>
          <p:spPr>
            <a:xfrm flipH="1" flipV="1">
              <a:off x="6336184" y="4117536"/>
              <a:ext cx="12" cy="607036"/>
            </a:xfrm>
            <a:prstGeom prst="line">
              <a:avLst/>
            </a:prstGeom>
            <a:ln w="38100">
              <a:solidFill>
                <a:srgbClr val="3333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216" name="Rectangle 3"/>
          <p:cNvSpPr>
            <a:spLocks noChangeArrowheads="1"/>
          </p:cNvSpPr>
          <p:nvPr/>
        </p:nvSpPr>
        <p:spPr bwMode="auto">
          <a:xfrm>
            <a:off x="467544" y="1592573"/>
            <a:ext cx="3060142" cy="424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latin typeface="Arial Narrow" pitchFamily="34" charset="0"/>
              </a:rPr>
              <a:t>1ère </a:t>
            </a:r>
            <a:r>
              <a:rPr lang="en-US" sz="2200" b="1" i="1" dirty="0" err="1" smtClean="0">
                <a:latin typeface="Arial Narrow" pitchFamily="34" charset="0"/>
              </a:rPr>
              <a:t>Fibre</a:t>
            </a:r>
            <a:r>
              <a:rPr lang="en-US" sz="2200" b="1" i="1" dirty="0" smtClean="0">
                <a:latin typeface="Arial Narrow" pitchFamily="34" charset="0"/>
              </a:rPr>
              <a:t> à gauche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FF0000"/>
                </a:solidFill>
                <a:latin typeface="Arial Narrow" pitchFamily="34" charset="0"/>
              </a:rPr>
              <a:t>2ème </a:t>
            </a:r>
            <a:r>
              <a:rPr lang="en-US" sz="2200" b="1" i="1" dirty="0" err="1" smtClean="0">
                <a:solidFill>
                  <a:srgbClr val="FF0000"/>
                </a:solidFill>
                <a:latin typeface="Arial Narrow" pitchFamily="34" charset="0"/>
              </a:rPr>
              <a:t>fibre</a:t>
            </a:r>
            <a:r>
              <a:rPr lang="en-US" sz="2200" b="1" i="1" dirty="0" smtClean="0">
                <a:solidFill>
                  <a:srgbClr val="FF0000"/>
                </a:solidFill>
                <a:latin typeface="Arial Narrow" pitchFamily="34" charset="0"/>
              </a:rPr>
              <a:t> à gauche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b="1" i="1" dirty="0" smtClean="0">
              <a:solidFill>
                <a:srgbClr val="3333FF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b="1" i="1" dirty="0" smtClean="0">
                <a:solidFill>
                  <a:srgbClr val="3333FF"/>
                </a:solidFill>
                <a:latin typeface="Arial Narrow" pitchFamily="34" charset="0"/>
              </a:rPr>
              <a:t>1ère </a:t>
            </a:r>
            <a:r>
              <a:rPr lang="en-US" sz="2200" b="1" i="1" dirty="0" err="1" smtClean="0">
                <a:solidFill>
                  <a:srgbClr val="3333FF"/>
                </a:solidFill>
                <a:latin typeface="Arial Narrow" pitchFamily="34" charset="0"/>
              </a:rPr>
              <a:t>fibre</a:t>
            </a:r>
            <a:r>
              <a:rPr lang="en-US" sz="2200" b="1" i="1" dirty="0" smtClean="0">
                <a:solidFill>
                  <a:srgbClr val="3333FF"/>
                </a:solidFill>
                <a:latin typeface="Arial Narrow" pitchFamily="34" charset="0"/>
              </a:rPr>
              <a:t> à </a:t>
            </a:r>
            <a:r>
              <a:rPr lang="en-US" sz="2200" b="1" i="1" dirty="0" err="1" smtClean="0">
                <a:solidFill>
                  <a:srgbClr val="3333FF"/>
                </a:solidFill>
                <a:latin typeface="Arial Narrow" pitchFamily="34" charset="0"/>
              </a:rPr>
              <a:t>droite</a:t>
            </a:r>
            <a:endParaRPr lang="en-US" sz="2200" b="1" i="1" dirty="0" smtClean="0">
              <a:solidFill>
                <a:srgbClr val="3333FF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b="1" i="1" dirty="0" smtClean="0">
                <a:solidFill>
                  <a:srgbClr val="CC0099"/>
                </a:solidFill>
                <a:latin typeface="Arial Narrow" pitchFamily="34" charset="0"/>
              </a:rPr>
              <a:t>2ème </a:t>
            </a:r>
            <a:r>
              <a:rPr lang="en-US" sz="2200" b="1" i="1" dirty="0" err="1" smtClean="0">
                <a:solidFill>
                  <a:srgbClr val="CC0099"/>
                </a:solidFill>
                <a:latin typeface="Arial Narrow" pitchFamily="34" charset="0"/>
              </a:rPr>
              <a:t>fibre</a:t>
            </a:r>
            <a:r>
              <a:rPr lang="en-US" sz="2200" b="1" i="1" dirty="0" smtClean="0">
                <a:solidFill>
                  <a:srgbClr val="CC0099"/>
                </a:solidFill>
                <a:latin typeface="Arial Narrow" pitchFamily="34" charset="0"/>
              </a:rPr>
              <a:t> à </a:t>
            </a:r>
            <a:r>
              <a:rPr lang="en-US" sz="2200" b="1" i="1" dirty="0" err="1" smtClean="0">
                <a:solidFill>
                  <a:srgbClr val="CC0099"/>
                </a:solidFill>
                <a:latin typeface="Arial Narrow" pitchFamily="34" charset="0"/>
              </a:rPr>
              <a:t>droite</a:t>
            </a:r>
            <a:endParaRPr lang="en-US" sz="2200" b="1" i="1" dirty="0" smtClean="0">
              <a:solidFill>
                <a:srgbClr val="CC0099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endParaRPr lang="en-US" sz="2200" b="1" i="1" dirty="0" smtClean="0">
              <a:solidFill>
                <a:srgbClr val="3333FF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b="1" i="1" dirty="0" smtClean="0">
              <a:solidFill>
                <a:srgbClr val="3333FF"/>
              </a:solidFill>
              <a:latin typeface="Arial Narrow" pitchFamily="34" charset="0"/>
            </a:endParaRPr>
          </a:p>
        </p:txBody>
      </p:sp>
      <p:sp>
        <p:nvSpPr>
          <p:cNvPr id="74" name="Rectangle 2"/>
          <p:cNvSpPr txBox="1">
            <a:spLocks noChangeArrowheads="1"/>
          </p:cNvSpPr>
          <p:nvPr/>
        </p:nvSpPr>
        <p:spPr bwMode="auto">
          <a:xfrm>
            <a:off x="539750" y="440668"/>
            <a:ext cx="8604250" cy="97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Cassette 5mm pour 2 x 6 épissures Fusion Fibre 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G657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61" name="Groupe 260"/>
          <p:cNvGrpSpPr/>
          <p:nvPr/>
        </p:nvGrpSpPr>
        <p:grpSpPr>
          <a:xfrm>
            <a:off x="4031940" y="1376772"/>
            <a:ext cx="2268252" cy="4032448"/>
            <a:chOff x="4031940" y="1376772"/>
            <a:chExt cx="2268252" cy="4032448"/>
          </a:xfrm>
        </p:grpSpPr>
        <p:cxnSp>
          <p:nvCxnSpPr>
            <p:cNvPr id="142" name="Connecteur droit 141"/>
            <p:cNvCxnSpPr>
              <a:stCxn id="143" idx="0"/>
            </p:cNvCxnSpPr>
            <p:nvPr/>
          </p:nvCxnSpPr>
          <p:spPr>
            <a:xfrm flipH="1">
              <a:off x="6156177" y="2745459"/>
              <a:ext cx="36004" cy="2051692"/>
            </a:xfrm>
            <a:prstGeom prst="line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cteur droit 139"/>
            <p:cNvCxnSpPr/>
            <p:nvPr/>
          </p:nvCxnSpPr>
          <p:spPr>
            <a:xfrm>
              <a:off x="6084168" y="3969060"/>
              <a:ext cx="0" cy="1008112"/>
            </a:xfrm>
            <a:prstGeom prst="line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Arc 142"/>
            <p:cNvSpPr/>
            <p:nvPr/>
          </p:nvSpPr>
          <p:spPr>
            <a:xfrm rot="16200000" flipV="1">
              <a:off x="4031940" y="1664802"/>
              <a:ext cx="2160241" cy="2160241"/>
            </a:xfrm>
            <a:prstGeom prst="arc">
              <a:avLst>
                <a:gd name="adj1" fmla="val 16198293"/>
                <a:gd name="adj2" fmla="val 5417742"/>
              </a:avLst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" name="Arc 144"/>
            <p:cNvSpPr/>
            <p:nvPr/>
          </p:nvSpPr>
          <p:spPr>
            <a:xfrm rot="16200000" flipV="1">
              <a:off x="4716016" y="3284984"/>
              <a:ext cx="1368152" cy="1368152"/>
            </a:xfrm>
            <a:prstGeom prst="arc">
              <a:avLst>
                <a:gd name="adj1" fmla="val 16198293"/>
                <a:gd name="adj2" fmla="val 5417742"/>
              </a:avLst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6" name="Connecteur droit 145"/>
            <p:cNvCxnSpPr/>
            <p:nvPr/>
          </p:nvCxnSpPr>
          <p:spPr>
            <a:xfrm flipV="1">
              <a:off x="4716016" y="3897052"/>
              <a:ext cx="0" cy="792089"/>
            </a:xfrm>
            <a:prstGeom prst="line">
              <a:avLst/>
            </a:prstGeom>
            <a:ln w="38100">
              <a:solidFill>
                <a:srgbClr val="FF0000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Arc 162"/>
            <p:cNvSpPr/>
            <p:nvPr/>
          </p:nvSpPr>
          <p:spPr>
            <a:xfrm rot="5400000" flipV="1">
              <a:off x="4716016" y="3969060"/>
              <a:ext cx="1440160" cy="1440160"/>
            </a:xfrm>
            <a:prstGeom prst="arc">
              <a:avLst>
                <a:gd name="adj1" fmla="val 16198293"/>
                <a:gd name="adj2" fmla="val 5417742"/>
              </a:avLst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Arc 172"/>
            <p:cNvSpPr/>
            <p:nvPr/>
          </p:nvSpPr>
          <p:spPr>
            <a:xfrm rot="16200000" flipV="1">
              <a:off x="4716016" y="3176973"/>
              <a:ext cx="1584176" cy="1584176"/>
            </a:xfrm>
            <a:prstGeom prst="arc">
              <a:avLst>
                <a:gd name="adj1" fmla="val 21596659"/>
                <a:gd name="adj2" fmla="val 5417742"/>
              </a:avLst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Arc 175"/>
            <p:cNvSpPr/>
            <p:nvPr/>
          </p:nvSpPr>
          <p:spPr>
            <a:xfrm rot="5400000" flipV="1">
              <a:off x="4716016" y="1592796"/>
              <a:ext cx="1584176" cy="1584176"/>
            </a:xfrm>
            <a:prstGeom prst="arc">
              <a:avLst>
                <a:gd name="adj1" fmla="val 21596659"/>
                <a:gd name="adj2" fmla="val 5417742"/>
              </a:avLst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" name="Arc 177"/>
            <p:cNvSpPr/>
            <p:nvPr/>
          </p:nvSpPr>
          <p:spPr>
            <a:xfrm>
              <a:off x="4175956" y="1376772"/>
              <a:ext cx="2123728" cy="2123728"/>
            </a:xfrm>
            <a:prstGeom prst="arc">
              <a:avLst>
                <a:gd name="adj1" fmla="val 16198293"/>
                <a:gd name="adj2" fmla="val 28955"/>
              </a:avLst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9" name="Connecteur droit 178"/>
            <p:cNvCxnSpPr/>
            <p:nvPr/>
          </p:nvCxnSpPr>
          <p:spPr>
            <a:xfrm flipH="1">
              <a:off x="4319972" y="1376772"/>
              <a:ext cx="936104" cy="0"/>
            </a:xfrm>
            <a:prstGeom prst="line">
              <a:avLst/>
            </a:prstGeom>
            <a:ln w="381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Rectangle 88"/>
          <p:cNvSpPr/>
          <p:nvPr/>
        </p:nvSpPr>
        <p:spPr>
          <a:xfrm rot="16200000">
            <a:off x="3041830" y="3627022"/>
            <a:ext cx="1980220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chemeClr val="tx1"/>
                </a:solidFill>
              </a:rPr>
              <a:t>EPISSURES</a:t>
            </a:r>
            <a:endParaRPr lang="fr-FR" sz="1200" b="1" dirty="0">
              <a:solidFill>
                <a:schemeClr val="tx1"/>
              </a:solidFill>
            </a:endParaRPr>
          </a:p>
        </p:txBody>
      </p:sp>
      <p:grpSp>
        <p:nvGrpSpPr>
          <p:cNvPr id="262" name="Groupe 261"/>
          <p:cNvGrpSpPr/>
          <p:nvPr/>
        </p:nvGrpSpPr>
        <p:grpSpPr>
          <a:xfrm flipH="1">
            <a:off x="6516216" y="1376772"/>
            <a:ext cx="2268252" cy="4032448"/>
            <a:chOff x="4031940" y="1376772"/>
            <a:chExt cx="2268252" cy="4032448"/>
          </a:xfrm>
        </p:grpSpPr>
        <p:cxnSp>
          <p:nvCxnSpPr>
            <p:cNvPr id="263" name="Connecteur droit 262"/>
            <p:cNvCxnSpPr>
              <a:stCxn id="266" idx="0"/>
            </p:cNvCxnSpPr>
            <p:nvPr/>
          </p:nvCxnSpPr>
          <p:spPr>
            <a:xfrm flipH="1">
              <a:off x="6156177" y="2745459"/>
              <a:ext cx="36004" cy="2051692"/>
            </a:xfrm>
            <a:prstGeom prst="line">
              <a:avLst/>
            </a:prstGeom>
            <a:ln w="38100">
              <a:solidFill>
                <a:srgbClr val="CC009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Connecteur droit 264"/>
            <p:cNvCxnSpPr/>
            <p:nvPr/>
          </p:nvCxnSpPr>
          <p:spPr>
            <a:xfrm>
              <a:off x="6084168" y="3969060"/>
              <a:ext cx="0" cy="1008112"/>
            </a:xfrm>
            <a:prstGeom prst="line">
              <a:avLst/>
            </a:prstGeom>
            <a:ln w="38100">
              <a:solidFill>
                <a:srgbClr val="CC009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Arc 265"/>
            <p:cNvSpPr/>
            <p:nvPr/>
          </p:nvSpPr>
          <p:spPr>
            <a:xfrm rot="16200000" flipV="1">
              <a:off x="4031940" y="1664802"/>
              <a:ext cx="2160241" cy="2160241"/>
            </a:xfrm>
            <a:prstGeom prst="arc">
              <a:avLst>
                <a:gd name="adj1" fmla="val 16198293"/>
                <a:gd name="adj2" fmla="val 5417742"/>
              </a:avLst>
            </a:prstGeom>
            <a:ln w="38100">
              <a:solidFill>
                <a:srgbClr val="CC009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7" name="Arc 266"/>
            <p:cNvSpPr/>
            <p:nvPr/>
          </p:nvSpPr>
          <p:spPr>
            <a:xfrm rot="16200000" flipV="1">
              <a:off x="4716016" y="3284984"/>
              <a:ext cx="1368152" cy="1368152"/>
            </a:xfrm>
            <a:prstGeom prst="arc">
              <a:avLst>
                <a:gd name="adj1" fmla="val 16198293"/>
                <a:gd name="adj2" fmla="val 5417742"/>
              </a:avLst>
            </a:prstGeom>
            <a:ln w="38100">
              <a:solidFill>
                <a:srgbClr val="CC009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68" name="Connecteur droit 267"/>
            <p:cNvCxnSpPr/>
            <p:nvPr/>
          </p:nvCxnSpPr>
          <p:spPr>
            <a:xfrm flipV="1">
              <a:off x="4716016" y="3897052"/>
              <a:ext cx="0" cy="792089"/>
            </a:xfrm>
            <a:prstGeom prst="line">
              <a:avLst/>
            </a:prstGeom>
            <a:ln w="38100">
              <a:solidFill>
                <a:srgbClr val="CC0099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Arc 268"/>
            <p:cNvSpPr/>
            <p:nvPr/>
          </p:nvSpPr>
          <p:spPr>
            <a:xfrm rot="5400000" flipV="1">
              <a:off x="4716016" y="3969060"/>
              <a:ext cx="1440160" cy="1440160"/>
            </a:xfrm>
            <a:prstGeom prst="arc">
              <a:avLst>
                <a:gd name="adj1" fmla="val 16198293"/>
                <a:gd name="adj2" fmla="val 5417742"/>
              </a:avLst>
            </a:prstGeom>
            <a:ln w="38100">
              <a:solidFill>
                <a:srgbClr val="CC009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0" name="Arc 269"/>
            <p:cNvSpPr/>
            <p:nvPr/>
          </p:nvSpPr>
          <p:spPr>
            <a:xfrm rot="16200000" flipV="1">
              <a:off x="4716016" y="3176973"/>
              <a:ext cx="1584176" cy="1584176"/>
            </a:xfrm>
            <a:prstGeom prst="arc">
              <a:avLst>
                <a:gd name="adj1" fmla="val 21596659"/>
                <a:gd name="adj2" fmla="val 5417742"/>
              </a:avLst>
            </a:prstGeom>
            <a:ln w="38100">
              <a:solidFill>
                <a:srgbClr val="CC009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1" name="Arc 270"/>
            <p:cNvSpPr/>
            <p:nvPr/>
          </p:nvSpPr>
          <p:spPr>
            <a:xfrm rot="5400000" flipV="1">
              <a:off x="4716016" y="1592796"/>
              <a:ext cx="1584176" cy="1584176"/>
            </a:xfrm>
            <a:prstGeom prst="arc">
              <a:avLst>
                <a:gd name="adj1" fmla="val 21596659"/>
                <a:gd name="adj2" fmla="val 5417742"/>
              </a:avLst>
            </a:prstGeom>
            <a:ln w="38100">
              <a:solidFill>
                <a:srgbClr val="CC009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2" name="Arc 271"/>
            <p:cNvSpPr/>
            <p:nvPr/>
          </p:nvSpPr>
          <p:spPr>
            <a:xfrm>
              <a:off x="4175956" y="1376772"/>
              <a:ext cx="2123728" cy="2123728"/>
            </a:xfrm>
            <a:prstGeom prst="arc">
              <a:avLst>
                <a:gd name="adj1" fmla="val 16198293"/>
                <a:gd name="adj2" fmla="val 28955"/>
              </a:avLst>
            </a:prstGeom>
            <a:ln w="38100">
              <a:solidFill>
                <a:srgbClr val="CC009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73" name="Connecteur droit 272"/>
            <p:cNvCxnSpPr/>
            <p:nvPr/>
          </p:nvCxnSpPr>
          <p:spPr>
            <a:xfrm flipH="1">
              <a:off x="4319972" y="1376772"/>
              <a:ext cx="936104" cy="0"/>
            </a:xfrm>
            <a:prstGeom prst="line">
              <a:avLst/>
            </a:prstGeom>
            <a:ln w="38100">
              <a:solidFill>
                <a:srgbClr val="CC009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3" name="Rectangle 252"/>
          <p:cNvSpPr/>
          <p:nvPr/>
        </p:nvSpPr>
        <p:spPr>
          <a:xfrm rot="16200000">
            <a:off x="7794358" y="3627022"/>
            <a:ext cx="1980220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chemeClr val="tx1"/>
                </a:solidFill>
              </a:rPr>
              <a:t>EPISSURES</a:t>
            </a:r>
            <a:endParaRPr lang="fr-FR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6" name="Rectangle 2"/>
          <p:cNvSpPr>
            <a:spLocks noChangeArrowheads="1"/>
          </p:cNvSpPr>
          <p:nvPr/>
        </p:nvSpPr>
        <p:spPr bwMode="auto">
          <a:xfrm>
            <a:off x="647700" y="3502025"/>
            <a:ext cx="59769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de-DE" sz="7500">
                <a:solidFill>
                  <a:schemeClr val="bg1"/>
                </a:solidFill>
                <a:latin typeface="Arial Narrow" pitchFamily="34" charset="0"/>
              </a:rPr>
              <a:t>Optimisez</a:t>
            </a:r>
          </a:p>
        </p:txBody>
      </p:sp>
      <p:sp>
        <p:nvSpPr>
          <p:cNvPr id="912387" name="Rectangle 3"/>
          <p:cNvSpPr>
            <a:spLocks noChangeArrowheads="1"/>
          </p:cNvSpPr>
          <p:nvPr/>
        </p:nvSpPr>
        <p:spPr bwMode="auto">
          <a:xfrm>
            <a:off x="2159000" y="4508500"/>
            <a:ext cx="507523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4000">
                <a:latin typeface="Arial Narrow" pitchFamily="34" charset="0"/>
              </a:rPr>
              <a:t>vos réseaux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FIN</a:t>
            </a: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1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2386" grpId="0"/>
      <p:bldP spid="91238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934982"/>
            <a:ext cx="4140460" cy="580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9" name="Groupe 108"/>
          <p:cNvGrpSpPr/>
          <p:nvPr/>
        </p:nvGrpSpPr>
        <p:grpSpPr>
          <a:xfrm>
            <a:off x="971600" y="1628800"/>
            <a:ext cx="3586832" cy="4546600"/>
            <a:chOff x="2742580" y="1628800"/>
            <a:chExt cx="3586832" cy="4546600"/>
          </a:xfrm>
          <a:solidFill>
            <a:schemeClr val="bg1">
              <a:alpha val="70000"/>
            </a:schemeClr>
          </a:solidFill>
        </p:grpSpPr>
        <p:sp>
          <p:nvSpPr>
            <p:cNvPr id="110" name="Forme libre 109"/>
            <p:cNvSpPr/>
            <p:nvPr/>
          </p:nvSpPr>
          <p:spPr>
            <a:xfrm>
              <a:off x="2742580" y="1628800"/>
              <a:ext cx="749300" cy="4546600"/>
            </a:xfrm>
            <a:custGeom>
              <a:avLst/>
              <a:gdLst>
                <a:gd name="connsiteX0" fmla="*/ 749300 w 749300"/>
                <a:gd name="connsiteY0" fmla="*/ 4546600 h 4546600"/>
                <a:gd name="connsiteX1" fmla="*/ 393700 w 749300"/>
                <a:gd name="connsiteY1" fmla="*/ 3695700 h 4546600"/>
                <a:gd name="connsiteX2" fmla="*/ 406400 w 749300"/>
                <a:gd name="connsiteY2" fmla="*/ 685800 h 4546600"/>
                <a:gd name="connsiteX3" fmla="*/ 711200 w 749300"/>
                <a:gd name="connsiteY3" fmla="*/ 342900 h 4546600"/>
                <a:gd name="connsiteX4" fmla="*/ 533400 w 749300"/>
                <a:gd name="connsiteY4" fmla="*/ 0 h 4546600"/>
                <a:gd name="connsiteX5" fmla="*/ 165100 w 749300"/>
                <a:gd name="connsiteY5" fmla="*/ 279400 h 4546600"/>
                <a:gd name="connsiteX6" fmla="*/ 12700 w 749300"/>
                <a:gd name="connsiteY6" fmla="*/ 698500 h 4546600"/>
                <a:gd name="connsiteX7" fmla="*/ 0 w 749300"/>
                <a:gd name="connsiteY7" fmla="*/ 4533900 h 4546600"/>
                <a:gd name="connsiteX8" fmla="*/ 749300 w 749300"/>
                <a:gd name="connsiteY8" fmla="*/ 4546600 h 45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9300" h="4546600">
                  <a:moveTo>
                    <a:pt x="749300" y="4546600"/>
                  </a:moveTo>
                  <a:lnTo>
                    <a:pt x="393700" y="3695700"/>
                  </a:lnTo>
                  <a:cubicBezTo>
                    <a:pt x="397933" y="2692400"/>
                    <a:pt x="402167" y="1689100"/>
                    <a:pt x="406400" y="685800"/>
                  </a:cubicBezTo>
                  <a:lnTo>
                    <a:pt x="711200" y="342900"/>
                  </a:lnTo>
                  <a:lnTo>
                    <a:pt x="533400" y="0"/>
                  </a:lnTo>
                  <a:lnTo>
                    <a:pt x="165100" y="279400"/>
                  </a:lnTo>
                  <a:lnTo>
                    <a:pt x="12700" y="698500"/>
                  </a:lnTo>
                  <a:cubicBezTo>
                    <a:pt x="8467" y="1976967"/>
                    <a:pt x="4233" y="3255433"/>
                    <a:pt x="0" y="4533900"/>
                  </a:cubicBezTo>
                  <a:lnTo>
                    <a:pt x="749300" y="45466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Forme libre 110"/>
            <p:cNvSpPr/>
            <p:nvPr/>
          </p:nvSpPr>
          <p:spPr>
            <a:xfrm flipH="1">
              <a:off x="5580112" y="1628800"/>
              <a:ext cx="749300" cy="4546600"/>
            </a:xfrm>
            <a:custGeom>
              <a:avLst/>
              <a:gdLst>
                <a:gd name="connsiteX0" fmla="*/ 749300 w 749300"/>
                <a:gd name="connsiteY0" fmla="*/ 4546600 h 4546600"/>
                <a:gd name="connsiteX1" fmla="*/ 393700 w 749300"/>
                <a:gd name="connsiteY1" fmla="*/ 3695700 h 4546600"/>
                <a:gd name="connsiteX2" fmla="*/ 406400 w 749300"/>
                <a:gd name="connsiteY2" fmla="*/ 685800 h 4546600"/>
                <a:gd name="connsiteX3" fmla="*/ 711200 w 749300"/>
                <a:gd name="connsiteY3" fmla="*/ 342900 h 4546600"/>
                <a:gd name="connsiteX4" fmla="*/ 533400 w 749300"/>
                <a:gd name="connsiteY4" fmla="*/ 0 h 4546600"/>
                <a:gd name="connsiteX5" fmla="*/ 165100 w 749300"/>
                <a:gd name="connsiteY5" fmla="*/ 279400 h 4546600"/>
                <a:gd name="connsiteX6" fmla="*/ 12700 w 749300"/>
                <a:gd name="connsiteY6" fmla="*/ 698500 h 4546600"/>
                <a:gd name="connsiteX7" fmla="*/ 0 w 749300"/>
                <a:gd name="connsiteY7" fmla="*/ 4533900 h 4546600"/>
                <a:gd name="connsiteX8" fmla="*/ 749300 w 749300"/>
                <a:gd name="connsiteY8" fmla="*/ 4546600 h 45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9300" h="4546600">
                  <a:moveTo>
                    <a:pt x="749300" y="4546600"/>
                  </a:moveTo>
                  <a:lnTo>
                    <a:pt x="393700" y="3695700"/>
                  </a:lnTo>
                  <a:cubicBezTo>
                    <a:pt x="397933" y="2692400"/>
                    <a:pt x="402167" y="1689100"/>
                    <a:pt x="406400" y="685800"/>
                  </a:cubicBezTo>
                  <a:lnTo>
                    <a:pt x="711200" y="342900"/>
                  </a:lnTo>
                  <a:lnTo>
                    <a:pt x="533400" y="0"/>
                  </a:lnTo>
                  <a:lnTo>
                    <a:pt x="165100" y="279400"/>
                  </a:lnTo>
                  <a:lnTo>
                    <a:pt x="12700" y="698500"/>
                  </a:lnTo>
                  <a:cubicBezTo>
                    <a:pt x="8467" y="1976967"/>
                    <a:pt x="4233" y="3255433"/>
                    <a:pt x="0" y="4533900"/>
                  </a:cubicBezTo>
                  <a:lnTo>
                    <a:pt x="749300" y="45466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2" name="Rectangle 111"/>
          <p:cNvSpPr/>
          <p:nvPr/>
        </p:nvSpPr>
        <p:spPr>
          <a:xfrm>
            <a:off x="827584" y="1412776"/>
            <a:ext cx="3852428" cy="48605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auto">
          <a:xfrm>
            <a:off x="323528" y="1124744"/>
            <a:ext cx="4680520" cy="54726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28 positions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clippage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pour cassettes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Zones 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d’entrée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partie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supérieure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l’organiseur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Zone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lovage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et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d’inversion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sens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Points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rétention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Zones 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d’entrée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les cassettes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58670"/>
            <a:ext cx="4320480" cy="46805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Organiseur </a:t>
            </a:r>
            <a:r>
              <a:rPr lang="fr-FR" b="1" dirty="0" smtClean="0"/>
              <a:t>Taille 2 – 28 pas</a:t>
            </a:r>
            <a:endParaRPr lang="en-US" b="1" dirty="0" smtClean="0"/>
          </a:p>
        </p:txBody>
      </p:sp>
      <p:sp>
        <p:nvSpPr>
          <p:cNvPr id="121" name="Line 18"/>
          <p:cNvSpPr>
            <a:spLocks noChangeShapeType="1"/>
          </p:cNvSpPr>
          <p:nvPr/>
        </p:nvSpPr>
        <p:spPr bwMode="auto">
          <a:xfrm rot="16200000" flipH="1" flipV="1">
            <a:off x="7398313" y="5607243"/>
            <a:ext cx="1" cy="32403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>
              <a:solidFill>
                <a:srgbClr val="3333FF"/>
              </a:solidFill>
            </a:endParaRPr>
          </a:p>
        </p:txBody>
      </p:sp>
      <p:sp>
        <p:nvSpPr>
          <p:cNvPr id="32" name="Rectangle à coins arrondis 31"/>
          <p:cNvSpPr/>
          <p:nvPr/>
        </p:nvSpPr>
        <p:spPr>
          <a:xfrm>
            <a:off x="6012160" y="1880828"/>
            <a:ext cx="2160240" cy="1260140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7" name="Groupe 56"/>
          <p:cNvGrpSpPr/>
          <p:nvPr/>
        </p:nvGrpSpPr>
        <p:grpSpPr>
          <a:xfrm>
            <a:off x="6876256" y="3104964"/>
            <a:ext cx="180020" cy="3024336"/>
            <a:chOff x="6876256" y="3104964"/>
            <a:chExt cx="180020" cy="3024336"/>
          </a:xfrm>
        </p:grpSpPr>
        <p:sp>
          <p:nvSpPr>
            <p:cNvPr id="108" name="Rectangle 3"/>
            <p:cNvSpPr>
              <a:spLocks noChangeArrowheads="1"/>
            </p:cNvSpPr>
            <p:nvPr/>
          </p:nvSpPr>
          <p:spPr bwMode="auto">
            <a:xfrm>
              <a:off x="6876256" y="5985284"/>
              <a:ext cx="180020" cy="144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1050" b="1" dirty="0" smtClean="0">
                  <a:latin typeface="Arial Narrow" pitchFamily="34" charset="0"/>
                </a:rPr>
                <a:t>1</a:t>
              </a: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05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05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050" b="1" dirty="0">
                <a:latin typeface="Arial Narrow" pitchFamily="34" charset="0"/>
              </a:endParaRPr>
            </a:p>
          </p:txBody>
        </p:sp>
        <p:sp>
          <p:nvSpPr>
            <p:cNvPr id="48" name="Rectangle 3"/>
            <p:cNvSpPr>
              <a:spLocks noChangeArrowheads="1"/>
            </p:cNvSpPr>
            <p:nvPr/>
          </p:nvSpPr>
          <p:spPr bwMode="auto">
            <a:xfrm>
              <a:off x="6876256" y="5013176"/>
              <a:ext cx="180020" cy="144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1050" b="1" dirty="0" smtClean="0">
                  <a:latin typeface="Arial Narrow" pitchFamily="34" charset="0"/>
                </a:rPr>
                <a:t>10</a:t>
              </a: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05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05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050" b="1" dirty="0">
                <a:latin typeface="Arial Narrow" pitchFamily="34" charset="0"/>
              </a:endParaRPr>
            </a:p>
          </p:txBody>
        </p:sp>
        <p:sp>
          <p:nvSpPr>
            <p:cNvPr id="53" name="Rectangle 3"/>
            <p:cNvSpPr>
              <a:spLocks noChangeArrowheads="1"/>
            </p:cNvSpPr>
            <p:nvPr/>
          </p:nvSpPr>
          <p:spPr bwMode="auto">
            <a:xfrm>
              <a:off x="6876256" y="3933056"/>
              <a:ext cx="180020" cy="144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1050" b="1" dirty="0" smtClean="0">
                  <a:latin typeface="Arial Narrow" pitchFamily="34" charset="0"/>
                </a:rPr>
                <a:t>20</a:t>
              </a: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05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05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050" b="1" dirty="0">
                <a:latin typeface="Arial Narrow" pitchFamily="34" charset="0"/>
              </a:endParaRPr>
            </a:p>
          </p:txBody>
        </p:sp>
        <p:sp>
          <p:nvSpPr>
            <p:cNvPr id="54" name="Rectangle 3"/>
            <p:cNvSpPr>
              <a:spLocks noChangeArrowheads="1"/>
            </p:cNvSpPr>
            <p:nvPr/>
          </p:nvSpPr>
          <p:spPr bwMode="auto">
            <a:xfrm>
              <a:off x="6876256" y="3104964"/>
              <a:ext cx="180020" cy="144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1050" b="1" dirty="0" smtClean="0">
                  <a:latin typeface="Arial Narrow" pitchFamily="34" charset="0"/>
                </a:rPr>
                <a:t>28</a:t>
              </a: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05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05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050" b="1" dirty="0">
                <a:latin typeface="Arial Narrow" pitchFamily="34" charset="0"/>
              </a:endParaRPr>
            </a:p>
          </p:txBody>
        </p:sp>
      </p:grpSp>
      <p:grpSp>
        <p:nvGrpSpPr>
          <p:cNvPr id="113" name="Groupe 112"/>
          <p:cNvGrpSpPr/>
          <p:nvPr/>
        </p:nvGrpSpPr>
        <p:grpSpPr>
          <a:xfrm>
            <a:off x="5868144" y="2051133"/>
            <a:ext cx="2421983" cy="2611718"/>
            <a:chOff x="5868144" y="2051133"/>
            <a:chExt cx="2421983" cy="2611718"/>
          </a:xfrm>
          <a:solidFill>
            <a:schemeClr val="tx1"/>
          </a:solidFill>
        </p:grpSpPr>
        <p:sp>
          <p:nvSpPr>
            <p:cNvPr id="34" name="Étoile à 4 branches 33"/>
            <p:cNvSpPr/>
            <p:nvPr/>
          </p:nvSpPr>
          <p:spPr>
            <a:xfrm>
              <a:off x="8244408" y="3465004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37" name="Étoile à 4 branches 36"/>
            <p:cNvSpPr/>
            <p:nvPr/>
          </p:nvSpPr>
          <p:spPr>
            <a:xfrm>
              <a:off x="5868144" y="4617132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40" name="Étoile à 4 branches 39"/>
            <p:cNvSpPr/>
            <p:nvPr/>
          </p:nvSpPr>
          <p:spPr>
            <a:xfrm>
              <a:off x="8244408" y="4617132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58" name="Étoile à 4 branches 57"/>
            <p:cNvSpPr/>
            <p:nvPr/>
          </p:nvSpPr>
          <p:spPr>
            <a:xfrm>
              <a:off x="6038449" y="2051133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59" name="Étoile à 4 branches 58"/>
            <p:cNvSpPr/>
            <p:nvPr/>
          </p:nvSpPr>
          <p:spPr>
            <a:xfrm>
              <a:off x="8100392" y="2060848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61" name="Étoile à 4 branches 60"/>
            <p:cNvSpPr/>
            <p:nvPr/>
          </p:nvSpPr>
          <p:spPr>
            <a:xfrm>
              <a:off x="7596336" y="2996952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64" name="Étoile à 4 branches 63"/>
            <p:cNvSpPr/>
            <p:nvPr/>
          </p:nvSpPr>
          <p:spPr>
            <a:xfrm>
              <a:off x="6542505" y="2996952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67" name="Étoile à 4 branches 66"/>
            <p:cNvSpPr/>
            <p:nvPr/>
          </p:nvSpPr>
          <p:spPr>
            <a:xfrm>
              <a:off x="6984268" y="2240868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72" name="Étoile à 4 branches 71"/>
            <p:cNvSpPr/>
            <p:nvPr/>
          </p:nvSpPr>
          <p:spPr>
            <a:xfrm>
              <a:off x="7164288" y="2240868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73" name="Étoile à 4 branches 72"/>
            <p:cNvSpPr/>
            <p:nvPr/>
          </p:nvSpPr>
          <p:spPr>
            <a:xfrm>
              <a:off x="5904148" y="3465004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</p:grpSp>
      <p:grpSp>
        <p:nvGrpSpPr>
          <p:cNvPr id="82" name="Groupe 81"/>
          <p:cNvGrpSpPr/>
          <p:nvPr/>
        </p:nvGrpSpPr>
        <p:grpSpPr>
          <a:xfrm>
            <a:off x="5976156" y="1700808"/>
            <a:ext cx="2268252" cy="108012"/>
            <a:chOff x="5976156" y="1700808"/>
            <a:chExt cx="2268252" cy="108012"/>
          </a:xfrm>
        </p:grpSpPr>
        <p:sp>
          <p:nvSpPr>
            <p:cNvPr id="78" name="Line 18"/>
            <p:cNvSpPr>
              <a:spLocks noChangeShapeType="1"/>
            </p:cNvSpPr>
            <p:nvPr/>
          </p:nvSpPr>
          <p:spPr bwMode="auto">
            <a:xfrm rot="5400000" flipH="1" flipV="1">
              <a:off x="6174177" y="1502787"/>
              <a:ext cx="108012" cy="50405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81" name="Line 18"/>
            <p:cNvSpPr>
              <a:spLocks noChangeShapeType="1"/>
            </p:cNvSpPr>
            <p:nvPr/>
          </p:nvSpPr>
          <p:spPr bwMode="auto">
            <a:xfrm rot="16200000" flipV="1">
              <a:off x="7938375" y="1502787"/>
              <a:ext cx="108012" cy="50405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</p:grpSp>
      <p:grpSp>
        <p:nvGrpSpPr>
          <p:cNvPr id="84" name="Groupe 83"/>
          <p:cNvGrpSpPr/>
          <p:nvPr/>
        </p:nvGrpSpPr>
        <p:grpSpPr>
          <a:xfrm>
            <a:off x="6480211" y="3212976"/>
            <a:ext cx="1260141" cy="0"/>
            <a:chOff x="6480211" y="3212976"/>
            <a:chExt cx="1260141" cy="0"/>
          </a:xfrm>
        </p:grpSpPr>
        <p:sp>
          <p:nvSpPr>
            <p:cNvPr id="55" name="Line 18"/>
            <p:cNvSpPr>
              <a:spLocks noChangeShapeType="1"/>
            </p:cNvSpPr>
            <p:nvPr/>
          </p:nvSpPr>
          <p:spPr bwMode="auto">
            <a:xfrm rot="16200000" flipV="1">
              <a:off x="6660231" y="3032956"/>
              <a:ext cx="0" cy="3600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83" name="Line 18"/>
            <p:cNvSpPr>
              <a:spLocks noChangeShapeType="1"/>
            </p:cNvSpPr>
            <p:nvPr/>
          </p:nvSpPr>
          <p:spPr bwMode="auto">
            <a:xfrm rot="5400000" flipV="1">
              <a:off x="7560332" y="3032956"/>
              <a:ext cx="0" cy="3600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</p:grpSp>
      <p:sp>
        <p:nvSpPr>
          <p:cNvPr id="114" name="Rectangle 2"/>
          <p:cNvSpPr txBox="1">
            <a:spLocks noChangeArrowheads="1"/>
          </p:cNvSpPr>
          <p:nvPr/>
        </p:nvSpPr>
        <p:spPr bwMode="auto">
          <a:xfrm>
            <a:off x="4752020" y="548680"/>
            <a:ext cx="4391980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(Partie supérieure position fermée)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66" name="Rectangle 3"/>
          <p:cNvSpPr>
            <a:spLocks noChangeArrowheads="1"/>
          </p:cNvSpPr>
          <p:nvPr/>
        </p:nvSpPr>
        <p:spPr bwMode="auto">
          <a:xfrm>
            <a:off x="431540" y="4833156"/>
            <a:ext cx="3456384" cy="13321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000" i="1" dirty="0" err="1" smtClean="0">
                <a:solidFill>
                  <a:srgbClr val="4D4D4D"/>
                </a:solidFill>
                <a:latin typeface="Arial Narrow" pitchFamily="34" charset="0"/>
              </a:rPr>
              <a:t>Cet</a:t>
            </a:r>
            <a:r>
              <a:rPr lang="en-US" sz="20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000" i="1" dirty="0" err="1" smtClean="0">
                <a:solidFill>
                  <a:srgbClr val="4D4D4D"/>
                </a:solidFill>
                <a:latin typeface="Arial Narrow" pitchFamily="34" charset="0"/>
              </a:rPr>
              <a:t>organiseur</a:t>
            </a:r>
            <a:r>
              <a:rPr lang="en-US" sz="20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000" i="1" dirty="0" err="1" smtClean="0">
                <a:solidFill>
                  <a:srgbClr val="4D4D4D"/>
                </a:solidFill>
                <a:latin typeface="Arial Narrow" pitchFamily="34" charset="0"/>
              </a:rPr>
              <a:t>peut</a:t>
            </a:r>
            <a:r>
              <a:rPr lang="en-US" sz="20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000" i="1" dirty="0" err="1" smtClean="0">
                <a:solidFill>
                  <a:srgbClr val="4D4D4D"/>
                </a:solidFill>
                <a:latin typeface="Arial Narrow" pitchFamily="34" charset="0"/>
              </a:rPr>
              <a:t>recevoir</a:t>
            </a:r>
            <a:r>
              <a:rPr lang="en-US" sz="2000" i="1" dirty="0" smtClean="0">
                <a:solidFill>
                  <a:srgbClr val="4D4D4D"/>
                </a:solidFill>
                <a:latin typeface="Arial Narrow" pitchFamily="34" charset="0"/>
              </a:rPr>
              <a:t> :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000" i="1" dirty="0" smtClean="0">
                <a:solidFill>
                  <a:srgbClr val="4D4D4D"/>
                </a:solidFill>
                <a:latin typeface="Arial Narrow" pitchFamily="34" charset="0"/>
              </a:rPr>
              <a:t>28 cassettes 1 pas (5mm)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000" i="1" dirty="0" smtClean="0">
                <a:solidFill>
                  <a:srgbClr val="4D4D4D"/>
                </a:solidFill>
                <a:latin typeface="Arial Narrow" pitchFamily="34" charset="0"/>
              </a:rPr>
              <a:t>14 cassettes 2 pas (10mm)</a:t>
            </a:r>
            <a:endParaRPr lang="en-US" sz="20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pic>
        <p:nvPicPr>
          <p:cNvPr id="6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5373216"/>
            <a:ext cx="80237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88 -1.48148E-6 L 0.47343 -1.48148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0.04745 L 1.66667E-6 -0.38311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91 -0.01042 L -0.00191 0.42523 " pathEditMode="relative" rAng="0" ptsTypes="AA">
                                      <p:cBhvr>
                                        <p:cTn id="60" dur="5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uiExpand="1" build="p"/>
      <p:bldP spid="121" grpId="0" uiExpand="1" animBg="1"/>
      <p:bldP spid="121" grpId="1" uiExpand="1" animBg="1"/>
      <p:bldP spid="121" grpId="2" animBg="1"/>
      <p:bldP spid="121" grpId="3" animBg="1"/>
      <p:bldP spid="32" grpId="0" animBg="1"/>
      <p:bldP spid="32" grpId="1" animBg="1"/>
      <p:bldP spid="114" grpId="0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40668"/>
            <a:ext cx="8604250" cy="46805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Organiseur </a:t>
            </a:r>
            <a:r>
              <a:rPr lang="fr-FR" b="1" dirty="0" smtClean="0"/>
              <a:t>Taille 2 – 28 pas </a:t>
            </a:r>
            <a:r>
              <a:rPr lang="fr-FR" sz="2400" b="1" dirty="0" smtClean="0"/>
              <a:t>(Partie supérieure position ouverte)</a:t>
            </a:r>
            <a:endParaRPr lang="en-US" b="1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8408" y="944725"/>
            <a:ext cx="4445592" cy="591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23528" y="980728"/>
            <a:ext cx="4356484" cy="55446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Limite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Tubes/Micro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gaines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Zone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lovage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Tubes (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retirer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cassettes)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Deux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Zones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lovage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Micro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gaines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Mousse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d’entrée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cassette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lovage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Points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rétention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Points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rétention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Tubes/Micro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gaines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Colliers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rétention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Tubes/Micro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gaines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Zones 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d’entrée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partie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supérieure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l’organiseur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Deux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Zones de collage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d’étiquettes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Béquille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maintien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partie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haute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levée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5472100" y="1340768"/>
            <a:ext cx="2916324" cy="4428492"/>
          </a:xfrm>
          <a:prstGeom prst="roundRect">
            <a:avLst>
              <a:gd name="adj" fmla="val 31135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" name="Groupe 21"/>
          <p:cNvGrpSpPr/>
          <p:nvPr/>
        </p:nvGrpSpPr>
        <p:grpSpPr>
          <a:xfrm>
            <a:off x="5184068" y="2528900"/>
            <a:ext cx="3528392" cy="72008"/>
            <a:chOff x="5184068" y="2528900"/>
            <a:chExt cx="3528392" cy="72008"/>
          </a:xfrm>
          <a:solidFill>
            <a:srgbClr val="FF0000"/>
          </a:solidFill>
        </p:grpSpPr>
        <p:sp>
          <p:nvSpPr>
            <p:cNvPr id="20" name="Étoile à 4 branches 19"/>
            <p:cNvSpPr/>
            <p:nvPr/>
          </p:nvSpPr>
          <p:spPr>
            <a:xfrm>
              <a:off x="8640452" y="2528900"/>
              <a:ext cx="72008" cy="72008"/>
            </a:xfrm>
            <a:prstGeom prst="star4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21" name="Étoile à 4 branches 20"/>
            <p:cNvSpPr/>
            <p:nvPr/>
          </p:nvSpPr>
          <p:spPr>
            <a:xfrm>
              <a:off x="5184068" y="2528900"/>
              <a:ext cx="72008" cy="72008"/>
            </a:xfrm>
            <a:prstGeom prst="star4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</p:grpSp>
      <p:grpSp>
        <p:nvGrpSpPr>
          <p:cNvPr id="81" name="Groupe 80"/>
          <p:cNvGrpSpPr/>
          <p:nvPr/>
        </p:nvGrpSpPr>
        <p:grpSpPr>
          <a:xfrm>
            <a:off x="5220072" y="1412776"/>
            <a:ext cx="3420380" cy="936104"/>
            <a:chOff x="5220072" y="1412776"/>
            <a:chExt cx="3420380" cy="936104"/>
          </a:xfrm>
        </p:grpSpPr>
        <p:sp>
          <p:nvSpPr>
            <p:cNvPr id="33" name="Étoile à 4 branches 32"/>
            <p:cNvSpPr/>
            <p:nvPr/>
          </p:nvSpPr>
          <p:spPr>
            <a:xfrm>
              <a:off x="5220072" y="1592796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34" name="Étoile à 4 branches 33"/>
            <p:cNvSpPr/>
            <p:nvPr/>
          </p:nvSpPr>
          <p:spPr>
            <a:xfrm>
              <a:off x="5580112" y="1412776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36" name="Étoile à 4 branches 35"/>
            <p:cNvSpPr/>
            <p:nvPr/>
          </p:nvSpPr>
          <p:spPr>
            <a:xfrm>
              <a:off x="8172400" y="1412776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37" name="Étoile à 4 branches 36"/>
            <p:cNvSpPr/>
            <p:nvPr/>
          </p:nvSpPr>
          <p:spPr>
            <a:xfrm>
              <a:off x="8568444" y="1592796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38" name="Étoile à 4 branches 37"/>
            <p:cNvSpPr/>
            <p:nvPr/>
          </p:nvSpPr>
          <p:spPr>
            <a:xfrm>
              <a:off x="5436096" y="2276872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39" name="Étoile à 4 branches 38"/>
            <p:cNvSpPr/>
            <p:nvPr/>
          </p:nvSpPr>
          <p:spPr>
            <a:xfrm>
              <a:off x="8388424" y="2168860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</p:grpSp>
      <p:grpSp>
        <p:nvGrpSpPr>
          <p:cNvPr id="80" name="Groupe 79"/>
          <p:cNvGrpSpPr/>
          <p:nvPr/>
        </p:nvGrpSpPr>
        <p:grpSpPr>
          <a:xfrm>
            <a:off x="5076056" y="1520788"/>
            <a:ext cx="3744416" cy="4464496"/>
            <a:chOff x="5076056" y="1520788"/>
            <a:chExt cx="3744416" cy="4464496"/>
          </a:xfrm>
        </p:grpSpPr>
        <p:sp>
          <p:nvSpPr>
            <p:cNvPr id="44" name="Étoile à 4 branches 43"/>
            <p:cNvSpPr/>
            <p:nvPr/>
          </p:nvSpPr>
          <p:spPr>
            <a:xfrm>
              <a:off x="7236296" y="3176972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45" name="Étoile à 4 branches 44"/>
            <p:cNvSpPr/>
            <p:nvPr/>
          </p:nvSpPr>
          <p:spPr>
            <a:xfrm>
              <a:off x="6516216" y="3176972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24" name="Étoile à 4 branches 23"/>
            <p:cNvSpPr/>
            <p:nvPr/>
          </p:nvSpPr>
          <p:spPr>
            <a:xfrm>
              <a:off x="8568444" y="4401108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25" name="Étoile à 4 branches 24"/>
            <p:cNvSpPr/>
            <p:nvPr/>
          </p:nvSpPr>
          <p:spPr>
            <a:xfrm>
              <a:off x="5256076" y="4401108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26" name="Étoile à 4 branches 25"/>
            <p:cNvSpPr/>
            <p:nvPr/>
          </p:nvSpPr>
          <p:spPr>
            <a:xfrm>
              <a:off x="8748464" y="5319210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27" name="Étoile à 4 branches 26"/>
            <p:cNvSpPr/>
            <p:nvPr/>
          </p:nvSpPr>
          <p:spPr>
            <a:xfrm>
              <a:off x="5076056" y="5319210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28" name="Étoile à 4 branches 27"/>
            <p:cNvSpPr/>
            <p:nvPr/>
          </p:nvSpPr>
          <p:spPr>
            <a:xfrm>
              <a:off x="8424428" y="5913276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29" name="Étoile à 4 branches 28"/>
            <p:cNvSpPr/>
            <p:nvPr/>
          </p:nvSpPr>
          <p:spPr>
            <a:xfrm>
              <a:off x="5228456" y="5913276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30" name="Étoile à 4 branches 29"/>
            <p:cNvSpPr/>
            <p:nvPr/>
          </p:nvSpPr>
          <p:spPr>
            <a:xfrm>
              <a:off x="6876256" y="5517232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31" name="Étoile à 4 branches 30"/>
            <p:cNvSpPr/>
            <p:nvPr/>
          </p:nvSpPr>
          <p:spPr>
            <a:xfrm>
              <a:off x="8172400" y="3861048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32" name="Étoile à 4 branches 31"/>
            <p:cNvSpPr/>
            <p:nvPr/>
          </p:nvSpPr>
          <p:spPr>
            <a:xfrm>
              <a:off x="5616116" y="3861048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35" name="Étoile à 4 branches 34"/>
            <p:cNvSpPr/>
            <p:nvPr/>
          </p:nvSpPr>
          <p:spPr>
            <a:xfrm>
              <a:off x="6876256" y="1520788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40" name="Étoile à 4 branches 39"/>
            <p:cNvSpPr/>
            <p:nvPr/>
          </p:nvSpPr>
          <p:spPr>
            <a:xfrm>
              <a:off x="6192180" y="2168860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41" name="Étoile à 4 branches 40"/>
            <p:cNvSpPr/>
            <p:nvPr/>
          </p:nvSpPr>
          <p:spPr>
            <a:xfrm>
              <a:off x="7524328" y="2168860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42" name="Étoile à 4 branches 41"/>
            <p:cNvSpPr/>
            <p:nvPr/>
          </p:nvSpPr>
          <p:spPr>
            <a:xfrm>
              <a:off x="7164288" y="2744924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43" name="Étoile à 4 branches 42"/>
            <p:cNvSpPr/>
            <p:nvPr/>
          </p:nvSpPr>
          <p:spPr>
            <a:xfrm>
              <a:off x="6588224" y="2744924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47" name="Étoile à 4 branches 46"/>
            <p:cNvSpPr/>
            <p:nvPr/>
          </p:nvSpPr>
          <p:spPr>
            <a:xfrm>
              <a:off x="7524328" y="3825044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48" name="Étoile à 4 branches 47"/>
            <p:cNvSpPr/>
            <p:nvPr/>
          </p:nvSpPr>
          <p:spPr>
            <a:xfrm>
              <a:off x="6192180" y="3825044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49" name="Étoile à 4 branches 48"/>
            <p:cNvSpPr/>
            <p:nvPr/>
          </p:nvSpPr>
          <p:spPr>
            <a:xfrm>
              <a:off x="7164288" y="4473116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50" name="Étoile à 4 branches 49"/>
            <p:cNvSpPr/>
            <p:nvPr/>
          </p:nvSpPr>
          <p:spPr>
            <a:xfrm>
              <a:off x="6588224" y="4473116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</p:grpSp>
      <p:grpSp>
        <p:nvGrpSpPr>
          <p:cNvPr id="57" name="Groupe 56"/>
          <p:cNvGrpSpPr/>
          <p:nvPr/>
        </p:nvGrpSpPr>
        <p:grpSpPr>
          <a:xfrm>
            <a:off x="6012160" y="2600908"/>
            <a:ext cx="1872208" cy="2124237"/>
            <a:chOff x="6012160" y="2600908"/>
            <a:chExt cx="1872208" cy="2124237"/>
          </a:xfrm>
        </p:grpSpPr>
        <p:sp>
          <p:nvSpPr>
            <p:cNvPr id="53" name="Line 18"/>
            <p:cNvSpPr>
              <a:spLocks noChangeShapeType="1"/>
            </p:cNvSpPr>
            <p:nvPr/>
          </p:nvSpPr>
          <p:spPr bwMode="auto">
            <a:xfrm rot="16200000" flipH="1" flipV="1">
              <a:off x="5814138" y="2798930"/>
              <a:ext cx="396044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54" name="Line 18"/>
            <p:cNvSpPr>
              <a:spLocks noChangeShapeType="1"/>
            </p:cNvSpPr>
            <p:nvPr/>
          </p:nvSpPr>
          <p:spPr bwMode="auto">
            <a:xfrm rot="16200000" flipH="1" flipV="1">
              <a:off x="5814138" y="4527122"/>
              <a:ext cx="396044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55" name="Line 18"/>
            <p:cNvSpPr>
              <a:spLocks noChangeShapeType="1"/>
            </p:cNvSpPr>
            <p:nvPr/>
          </p:nvSpPr>
          <p:spPr bwMode="auto">
            <a:xfrm rot="16200000" flipH="1" flipV="1">
              <a:off x="7686346" y="2798931"/>
              <a:ext cx="396044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56" name="Line 18"/>
            <p:cNvSpPr>
              <a:spLocks noChangeShapeType="1"/>
            </p:cNvSpPr>
            <p:nvPr/>
          </p:nvSpPr>
          <p:spPr bwMode="auto">
            <a:xfrm rot="16200000" flipH="1" flipV="1">
              <a:off x="7686346" y="4527123"/>
              <a:ext cx="396044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</p:grpSp>
      <p:grpSp>
        <p:nvGrpSpPr>
          <p:cNvPr id="66" name="Groupe 65"/>
          <p:cNvGrpSpPr/>
          <p:nvPr/>
        </p:nvGrpSpPr>
        <p:grpSpPr>
          <a:xfrm>
            <a:off x="6012160" y="5445224"/>
            <a:ext cx="1836203" cy="216024"/>
            <a:chOff x="6012160" y="5445224"/>
            <a:chExt cx="1836203" cy="216024"/>
          </a:xfrm>
        </p:grpSpPr>
        <p:sp>
          <p:nvSpPr>
            <p:cNvPr id="62" name="Line 18"/>
            <p:cNvSpPr>
              <a:spLocks noChangeShapeType="1"/>
            </p:cNvSpPr>
            <p:nvPr/>
          </p:nvSpPr>
          <p:spPr bwMode="auto">
            <a:xfrm rot="16200000" flipH="1">
              <a:off x="6066166" y="5391219"/>
              <a:ext cx="216023" cy="3240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65" name="Line 18"/>
            <p:cNvSpPr>
              <a:spLocks noChangeShapeType="1"/>
            </p:cNvSpPr>
            <p:nvPr/>
          </p:nvSpPr>
          <p:spPr bwMode="auto">
            <a:xfrm rot="5400000">
              <a:off x="7578334" y="5391218"/>
              <a:ext cx="216023" cy="3240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</p:grpSp>
      <p:sp>
        <p:nvSpPr>
          <p:cNvPr id="68" name="Line 18"/>
          <p:cNvSpPr>
            <a:spLocks noChangeShapeType="1"/>
          </p:cNvSpPr>
          <p:nvPr/>
        </p:nvSpPr>
        <p:spPr bwMode="auto">
          <a:xfrm rot="5400000">
            <a:off x="7974379" y="2006842"/>
            <a:ext cx="324035" cy="28803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>
              <a:solidFill>
                <a:srgbClr val="3333FF"/>
              </a:solidFill>
            </a:endParaRPr>
          </a:p>
        </p:txBody>
      </p:sp>
      <p:grpSp>
        <p:nvGrpSpPr>
          <p:cNvPr id="72" name="Groupe 71"/>
          <p:cNvGrpSpPr/>
          <p:nvPr/>
        </p:nvGrpSpPr>
        <p:grpSpPr>
          <a:xfrm>
            <a:off x="6624228" y="1916832"/>
            <a:ext cx="612068" cy="2268252"/>
            <a:chOff x="6624228" y="1916832"/>
            <a:chExt cx="612068" cy="2268252"/>
          </a:xfrm>
        </p:grpSpPr>
        <p:sp>
          <p:nvSpPr>
            <p:cNvPr id="70" name="Rectangle 69"/>
            <p:cNvSpPr/>
            <p:nvPr/>
          </p:nvSpPr>
          <p:spPr>
            <a:xfrm>
              <a:off x="6624228" y="1916832"/>
              <a:ext cx="612068" cy="576064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624228" y="3609020"/>
              <a:ext cx="612068" cy="576064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9" name="Groupe 78"/>
          <p:cNvGrpSpPr/>
          <p:nvPr/>
        </p:nvGrpSpPr>
        <p:grpSpPr>
          <a:xfrm>
            <a:off x="5400092" y="1232756"/>
            <a:ext cx="3024336" cy="180020"/>
            <a:chOff x="5400092" y="1232756"/>
            <a:chExt cx="3024336" cy="180020"/>
          </a:xfrm>
        </p:grpSpPr>
        <p:sp>
          <p:nvSpPr>
            <p:cNvPr id="75" name="Line 18"/>
            <p:cNvSpPr>
              <a:spLocks noChangeShapeType="1"/>
            </p:cNvSpPr>
            <p:nvPr/>
          </p:nvSpPr>
          <p:spPr bwMode="auto">
            <a:xfrm rot="16200000" flipV="1">
              <a:off x="8154398" y="1142746"/>
              <a:ext cx="180020" cy="3600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78" name="Line 18"/>
            <p:cNvSpPr>
              <a:spLocks noChangeShapeType="1"/>
            </p:cNvSpPr>
            <p:nvPr/>
          </p:nvSpPr>
          <p:spPr bwMode="auto">
            <a:xfrm rot="5400000" flipH="1" flipV="1">
              <a:off x="5490102" y="1142746"/>
              <a:ext cx="180020" cy="3600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</p:grpSp>
      <p:sp>
        <p:nvSpPr>
          <p:cNvPr id="82" name="Rectangle à coins arrondis 81"/>
          <p:cNvSpPr/>
          <p:nvPr/>
        </p:nvSpPr>
        <p:spPr>
          <a:xfrm>
            <a:off x="5760132" y="1520788"/>
            <a:ext cx="2412268" cy="3384376"/>
          </a:xfrm>
          <a:prstGeom prst="roundRect">
            <a:avLst>
              <a:gd name="adj" fmla="val 31135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19" grpId="0" animBg="1"/>
      <p:bldP spid="19" grpId="1" animBg="1"/>
      <p:bldP spid="68" grpId="0" animBg="1"/>
      <p:bldP spid="82" grpId="0" animBg="1"/>
      <p:bldP spid="8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934982"/>
            <a:ext cx="4140460" cy="580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e 108"/>
          <p:cNvGrpSpPr/>
          <p:nvPr/>
        </p:nvGrpSpPr>
        <p:grpSpPr>
          <a:xfrm>
            <a:off x="971600" y="1628800"/>
            <a:ext cx="3586832" cy="4546600"/>
            <a:chOff x="2742580" y="1628800"/>
            <a:chExt cx="3586832" cy="4546600"/>
          </a:xfrm>
          <a:solidFill>
            <a:schemeClr val="bg1">
              <a:alpha val="70000"/>
            </a:schemeClr>
          </a:solidFill>
        </p:grpSpPr>
        <p:sp>
          <p:nvSpPr>
            <p:cNvPr id="110" name="Forme libre 109"/>
            <p:cNvSpPr/>
            <p:nvPr/>
          </p:nvSpPr>
          <p:spPr>
            <a:xfrm>
              <a:off x="2742580" y="1628800"/>
              <a:ext cx="749300" cy="4546600"/>
            </a:xfrm>
            <a:custGeom>
              <a:avLst/>
              <a:gdLst>
                <a:gd name="connsiteX0" fmla="*/ 749300 w 749300"/>
                <a:gd name="connsiteY0" fmla="*/ 4546600 h 4546600"/>
                <a:gd name="connsiteX1" fmla="*/ 393700 w 749300"/>
                <a:gd name="connsiteY1" fmla="*/ 3695700 h 4546600"/>
                <a:gd name="connsiteX2" fmla="*/ 406400 w 749300"/>
                <a:gd name="connsiteY2" fmla="*/ 685800 h 4546600"/>
                <a:gd name="connsiteX3" fmla="*/ 711200 w 749300"/>
                <a:gd name="connsiteY3" fmla="*/ 342900 h 4546600"/>
                <a:gd name="connsiteX4" fmla="*/ 533400 w 749300"/>
                <a:gd name="connsiteY4" fmla="*/ 0 h 4546600"/>
                <a:gd name="connsiteX5" fmla="*/ 165100 w 749300"/>
                <a:gd name="connsiteY5" fmla="*/ 279400 h 4546600"/>
                <a:gd name="connsiteX6" fmla="*/ 12700 w 749300"/>
                <a:gd name="connsiteY6" fmla="*/ 698500 h 4546600"/>
                <a:gd name="connsiteX7" fmla="*/ 0 w 749300"/>
                <a:gd name="connsiteY7" fmla="*/ 4533900 h 4546600"/>
                <a:gd name="connsiteX8" fmla="*/ 749300 w 749300"/>
                <a:gd name="connsiteY8" fmla="*/ 4546600 h 45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9300" h="4546600">
                  <a:moveTo>
                    <a:pt x="749300" y="4546600"/>
                  </a:moveTo>
                  <a:lnTo>
                    <a:pt x="393700" y="3695700"/>
                  </a:lnTo>
                  <a:cubicBezTo>
                    <a:pt x="397933" y="2692400"/>
                    <a:pt x="402167" y="1689100"/>
                    <a:pt x="406400" y="685800"/>
                  </a:cubicBezTo>
                  <a:lnTo>
                    <a:pt x="711200" y="342900"/>
                  </a:lnTo>
                  <a:lnTo>
                    <a:pt x="533400" y="0"/>
                  </a:lnTo>
                  <a:lnTo>
                    <a:pt x="165100" y="279400"/>
                  </a:lnTo>
                  <a:lnTo>
                    <a:pt x="12700" y="698500"/>
                  </a:lnTo>
                  <a:cubicBezTo>
                    <a:pt x="8467" y="1976967"/>
                    <a:pt x="4233" y="3255433"/>
                    <a:pt x="0" y="4533900"/>
                  </a:cubicBezTo>
                  <a:lnTo>
                    <a:pt x="749300" y="45466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Forme libre 110"/>
            <p:cNvSpPr/>
            <p:nvPr/>
          </p:nvSpPr>
          <p:spPr>
            <a:xfrm flipH="1">
              <a:off x="5580112" y="1628800"/>
              <a:ext cx="749300" cy="4546600"/>
            </a:xfrm>
            <a:custGeom>
              <a:avLst/>
              <a:gdLst>
                <a:gd name="connsiteX0" fmla="*/ 749300 w 749300"/>
                <a:gd name="connsiteY0" fmla="*/ 4546600 h 4546600"/>
                <a:gd name="connsiteX1" fmla="*/ 393700 w 749300"/>
                <a:gd name="connsiteY1" fmla="*/ 3695700 h 4546600"/>
                <a:gd name="connsiteX2" fmla="*/ 406400 w 749300"/>
                <a:gd name="connsiteY2" fmla="*/ 685800 h 4546600"/>
                <a:gd name="connsiteX3" fmla="*/ 711200 w 749300"/>
                <a:gd name="connsiteY3" fmla="*/ 342900 h 4546600"/>
                <a:gd name="connsiteX4" fmla="*/ 533400 w 749300"/>
                <a:gd name="connsiteY4" fmla="*/ 0 h 4546600"/>
                <a:gd name="connsiteX5" fmla="*/ 165100 w 749300"/>
                <a:gd name="connsiteY5" fmla="*/ 279400 h 4546600"/>
                <a:gd name="connsiteX6" fmla="*/ 12700 w 749300"/>
                <a:gd name="connsiteY6" fmla="*/ 698500 h 4546600"/>
                <a:gd name="connsiteX7" fmla="*/ 0 w 749300"/>
                <a:gd name="connsiteY7" fmla="*/ 4533900 h 4546600"/>
                <a:gd name="connsiteX8" fmla="*/ 749300 w 749300"/>
                <a:gd name="connsiteY8" fmla="*/ 4546600 h 45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9300" h="4546600">
                  <a:moveTo>
                    <a:pt x="749300" y="4546600"/>
                  </a:moveTo>
                  <a:lnTo>
                    <a:pt x="393700" y="3695700"/>
                  </a:lnTo>
                  <a:cubicBezTo>
                    <a:pt x="397933" y="2692400"/>
                    <a:pt x="402167" y="1689100"/>
                    <a:pt x="406400" y="685800"/>
                  </a:cubicBezTo>
                  <a:lnTo>
                    <a:pt x="711200" y="342900"/>
                  </a:lnTo>
                  <a:lnTo>
                    <a:pt x="533400" y="0"/>
                  </a:lnTo>
                  <a:lnTo>
                    <a:pt x="165100" y="279400"/>
                  </a:lnTo>
                  <a:lnTo>
                    <a:pt x="12700" y="698500"/>
                  </a:lnTo>
                  <a:cubicBezTo>
                    <a:pt x="8467" y="1976967"/>
                    <a:pt x="4233" y="3255433"/>
                    <a:pt x="0" y="4533900"/>
                  </a:cubicBezTo>
                  <a:lnTo>
                    <a:pt x="749300" y="45466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2" name="Rectangle 111"/>
          <p:cNvSpPr/>
          <p:nvPr/>
        </p:nvSpPr>
        <p:spPr>
          <a:xfrm>
            <a:off x="827584" y="1412776"/>
            <a:ext cx="3852428" cy="48605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auto">
          <a:xfrm>
            <a:off x="323528" y="1124744"/>
            <a:ext cx="4680520" cy="54726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48 positions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clippage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pour cassettes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Zones 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d’entrée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partie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supérieure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l’organiseur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Zone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lovage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et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d’inversion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sens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Points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rétention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Zones 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d’entrée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les cassettes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39" name="Forme libre 38"/>
          <p:cNvSpPr/>
          <p:nvPr/>
        </p:nvSpPr>
        <p:spPr>
          <a:xfrm>
            <a:off x="5004048" y="3996813"/>
            <a:ext cx="4139952" cy="332287"/>
          </a:xfrm>
          <a:custGeom>
            <a:avLst/>
            <a:gdLst>
              <a:gd name="connsiteX0" fmla="*/ 0 w 4291780"/>
              <a:gd name="connsiteY0" fmla="*/ 486697 h 516193"/>
              <a:gd name="connsiteX1" fmla="*/ 1283109 w 4291780"/>
              <a:gd name="connsiteY1" fmla="*/ 0 h 516193"/>
              <a:gd name="connsiteX2" fmla="*/ 2890684 w 4291780"/>
              <a:gd name="connsiteY2" fmla="*/ 516193 h 516193"/>
              <a:gd name="connsiteX3" fmla="*/ 4291780 w 4291780"/>
              <a:gd name="connsiteY3" fmla="*/ 14748 h 51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91780" h="516193">
                <a:moveTo>
                  <a:pt x="0" y="486697"/>
                </a:moveTo>
                <a:lnTo>
                  <a:pt x="1283109" y="0"/>
                </a:lnTo>
                <a:lnTo>
                  <a:pt x="2890684" y="516193"/>
                </a:lnTo>
                <a:lnTo>
                  <a:pt x="4291780" y="14748"/>
                </a:lnTo>
              </a:path>
            </a:pathLst>
          </a:cu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58670"/>
            <a:ext cx="4320480" cy="46805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Organiseur </a:t>
            </a:r>
            <a:r>
              <a:rPr lang="fr-FR" b="1" dirty="0" smtClean="0"/>
              <a:t>Taille 3 – 48 pas</a:t>
            </a:r>
            <a:endParaRPr lang="en-US" b="1" dirty="0" smtClean="0"/>
          </a:p>
        </p:txBody>
      </p:sp>
      <p:sp>
        <p:nvSpPr>
          <p:cNvPr id="121" name="Line 18"/>
          <p:cNvSpPr>
            <a:spLocks noChangeShapeType="1"/>
          </p:cNvSpPr>
          <p:nvPr/>
        </p:nvSpPr>
        <p:spPr bwMode="auto">
          <a:xfrm rot="16200000" flipH="1" flipV="1">
            <a:off x="7398313" y="5607243"/>
            <a:ext cx="1" cy="32403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>
              <a:solidFill>
                <a:srgbClr val="3333FF"/>
              </a:solidFill>
            </a:endParaRPr>
          </a:p>
        </p:txBody>
      </p:sp>
      <p:sp>
        <p:nvSpPr>
          <p:cNvPr id="32" name="Rectangle à coins arrondis 31"/>
          <p:cNvSpPr/>
          <p:nvPr/>
        </p:nvSpPr>
        <p:spPr>
          <a:xfrm>
            <a:off x="6012160" y="1880828"/>
            <a:ext cx="2160240" cy="1260140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56"/>
          <p:cNvGrpSpPr/>
          <p:nvPr/>
        </p:nvGrpSpPr>
        <p:grpSpPr>
          <a:xfrm>
            <a:off x="6876256" y="3104964"/>
            <a:ext cx="180020" cy="3024336"/>
            <a:chOff x="6876256" y="3104964"/>
            <a:chExt cx="180020" cy="3024336"/>
          </a:xfrm>
        </p:grpSpPr>
        <p:sp>
          <p:nvSpPr>
            <p:cNvPr id="108" name="Rectangle 3"/>
            <p:cNvSpPr>
              <a:spLocks noChangeArrowheads="1"/>
            </p:cNvSpPr>
            <p:nvPr/>
          </p:nvSpPr>
          <p:spPr bwMode="auto">
            <a:xfrm>
              <a:off x="6876256" y="5985284"/>
              <a:ext cx="180020" cy="144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1050" b="1" dirty="0" smtClean="0">
                  <a:latin typeface="Arial Narrow" pitchFamily="34" charset="0"/>
                </a:rPr>
                <a:t>1</a:t>
              </a: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05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05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050" b="1" dirty="0">
                <a:latin typeface="Arial Narrow" pitchFamily="34" charset="0"/>
              </a:endParaRPr>
            </a:p>
          </p:txBody>
        </p:sp>
        <p:sp>
          <p:nvSpPr>
            <p:cNvPr id="48" name="Rectangle 3"/>
            <p:cNvSpPr>
              <a:spLocks noChangeArrowheads="1"/>
            </p:cNvSpPr>
            <p:nvPr/>
          </p:nvSpPr>
          <p:spPr bwMode="auto">
            <a:xfrm>
              <a:off x="6876256" y="5013176"/>
              <a:ext cx="180020" cy="144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1050" b="1" dirty="0" smtClean="0">
                  <a:latin typeface="Arial Narrow" pitchFamily="34" charset="0"/>
                </a:rPr>
                <a:t>10</a:t>
              </a: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05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05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050" b="1" dirty="0">
                <a:latin typeface="Arial Narrow" pitchFamily="34" charset="0"/>
              </a:endParaRPr>
            </a:p>
          </p:txBody>
        </p:sp>
        <p:sp>
          <p:nvSpPr>
            <p:cNvPr id="53" name="Rectangle 3"/>
            <p:cNvSpPr>
              <a:spLocks noChangeArrowheads="1"/>
            </p:cNvSpPr>
            <p:nvPr/>
          </p:nvSpPr>
          <p:spPr bwMode="auto">
            <a:xfrm>
              <a:off x="6876256" y="3933056"/>
              <a:ext cx="180020" cy="144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1050" b="1" dirty="0" smtClean="0">
                  <a:latin typeface="Arial Narrow" pitchFamily="34" charset="0"/>
                </a:rPr>
                <a:t>30</a:t>
              </a: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05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05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050" b="1" dirty="0">
                <a:latin typeface="Arial Narrow" pitchFamily="34" charset="0"/>
              </a:endParaRPr>
            </a:p>
          </p:txBody>
        </p:sp>
        <p:sp>
          <p:nvSpPr>
            <p:cNvPr id="54" name="Rectangle 3"/>
            <p:cNvSpPr>
              <a:spLocks noChangeArrowheads="1"/>
            </p:cNvSpPr>
            <p:nvPr/>
          </p:nvSpPr>
          <p:spPr bwMode="auto">
            <a:xfrm>
              <a:off x="6876256" y="3104964"/>
              <a:ext cx="180020" cy="144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1050" b="1" dirty="0" smtClean="0">
                  <a:latin typeface="Arial Narrow" pitchFamily="34" charset="0"/>
                </a:rPr>
                <a:t>48</a:t>
              </a: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05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050" b="1" dirty="0" smtClean="0">
                <a:latin typeface="Arial Narrow" pitchFamily="34" charset="0"/>
              </a:endParaRPr>
            </a:p>
            <a:p>
              <a:pPr marL="457200" indent="-457200" algn="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1050" b="1" dirty="0">
                <a:latin typeface="Arial Narrow" pitchFamily="34" charset="0"/>
              </a:endParaRPr>
            </a:p>
          </p:txBody>
        </p:sp>
      </p:grpSp>
      <p:grpSp>
        <p:nvGrpSpPr>
          <p:cNvPr id="3" name="Groupe 112"/>
          <p:cNvGrpSpPr/>
          <p:nvPr/>
        </p:nvGrpSpPr>
        <p:grpSpPr>
          <a:xfrm>
            <a:off x="5868144" y="2051133"/>
            <a:ext cx="2421983" cy="2611718"/>
            <a:chOff x="5868144" y="2051133"/>
            <a:chExt cx="2421983" cy="2611718"/>
          </a:xfrm>
          <a:solidFill>
            <a:schemeClr val="tx1"/>
          </a:solidFill>
        </p:grpSpPr>
        <p:sp>
          <p:nvSpPr>
            <p:cNvPr id="34" name="Étoile à 4 branches 33"/>
            <p:cNvSpPr/>
            <p:nvPr/>
          </p:nvSpPr>
          <p:spPr>
            <a:xfrm>
              <a:off x="8244408" y="3465004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37" name="Étoile à 4 branches 36"/>
            <p:cNvSpPr/>
            <p:nvPr/>
          </p:nvSpPr>
          <p:spPr>
            <a:xfrm>
              <a:off x="5868144" y="4617132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40" name="Étoile à 4 branches 39"/>
            <p:cNvSpPr/>
            <p:nvPr/>
          </p:nvSpPr>
          <p:spPr>
            <a:xfrm>
              <a:off x="8244408" y="4617132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58" name="Étoile à 4 branches 57"/>
            <p:cNvSpPr/>
            <p:nvPr/>
          </p:nvSpPr>
          <p:spPr>
            <a:xfrm>
              <a:off x="6038449" y="2051133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59" name="Étoile à 4 branches 58"/>
            <p:cNvSpPr/>
            <p:nvPr/>
          </p:nvSpPr>
          <p:spPr>
            <a:xfrm>
              <a:off x="8100392" y="2060848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61" name="Étoile à 4 branches 60"/>
            <p:cNvSpPr/>
            <p:nvPr/>
          </p:nvSpPr>
          <p:spPr>
            <a:xfrm>
              <a:off x="7596336" y="2996952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64" name="Étoile à 4 branches 63"/>
            <p:cNvSpPr/>
            <p:nvPr/>
          </p:nvSpPr>
          <p:spPr>
            <a:xfrm>
              <a:off x="6542505" y="2996952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67" name="Étoile à 4 branches 66"/>
            <p:cNvSpPr/>
            <p:nvPr/>
          </p:nvSpPr>
          <p:spPr>
            <a:xfrm>
              <a:off x="6984268" y="2240868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72" name="Étoile à 4 branches 71"/>
            <p:cNvSpPr/>
            <p:nvPr/>
          </p:nvSpPr>
          <p:spPr>
            <a:xfrm>
              <a:off x="7164288" y="2240868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73" name="Étoile à 4 branches 72"/>
            <p:cNvSpPr/>
            <p:nvPr/>
          </p:nvSpPr>
          <p:spPr>
            <a:xfrm>
              <a:off x="5904148" y="3465004"/>
              <a:ext cx="45719" cy="45719"/>
            </a:xfrm>
            <a:prstGeom prst="star4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</p:grpSp>
      <p:grpSp>
        <p:nvGrpSpPr>
          <p:cNvPr id="4" name="Groupe 81"/>
          <p:cNvGrpSpPr/>
          <p:nvPr/>
        </p:nvGrpSpPr>
        <p:grpSpPr>
          <a:xfrm>
            <a:off x="5976156" y="1700808"/>
            <a:ext cx="2268252" cy="108012"/>
            <a:chOff x="5976156" y="1700808"/>
            <a:chExt cx="2268252" cy="108012"/>
          </a:xfrm>
        </p:grpSpPr>
        <p:sp>
          <p:nvSpPr>
            <p:cNvPr id="78" name="Line 18"/>
            <p:cNvSpPr>
              <a:spLocks noChangeShapeType="1"/>
            </p:cNvSpPr>
            <p:nvPr/>
          </p:nvSpPr>
          <p:spPr bwMode="auto">
            <a:xfrm rot="5400000" flipH="1" flipV="1">
              <a:off x="6174177" y="1502787"/>
              <a:ext cx="108012" cy="50405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81" name="Line 18"/>
            <p:cNvSpPr>
              <a:spLocks noChangeShapeType="1"/>
            </p:cNvSpPr>
            <p:nvPr/>
          </p:nvSpPr>
          <p:spPr bwMode="auto">
            <a:xfrm rot="16200000" flipV="1">
              <a:off x="7938375" y="1502787"/>
              <a:ext cx="108012" cy="50405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</p:grpSp>
      <p:grpSp>
        <p:nvGrpSpPr>
          <p:cNvPr id="6" name="Groupe 83"/>
          <p:cNvGrpSpPr/>
          <p:nvPr/>
        </p:nvGrpSpPr>
        <p:grpSpPr>
          <a:xfrm>
            <a:off x="6480211" y="3212976"/>
            <a:ext cx="1260141" cy="0"/>
            <a:chOff x="6480211" y="3212976"/>
            <a:chExt cx="1260141" cy="0"/>
          </a:xfrm>
        </p:grpSpPr>
        <p:sp>
          <p:nvSpPr>
            <p:cNvPr id="55" name="Line 18"/>
            <p:cNvSpPr>
              <a:spLocks noChangeShapeType="1"/>
            </p:cNvSpPr>
            <p:nvPr/>
          </p:nvSpPr>
          <p:spPr bwMode="auto">
            <a:xfrm rot="16200000" flipV="1">
              <a:off x="6660231" y="3032956"/>
              <a:ext cx="0" cy="3600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83" name="Line 18"/>
            <p:cNvSpPr>
              <a:spLocks noChangeShapeType="1"/>
            </p:cNvSpPr>
            <p:nvPr/>
          </p:nvSpPr>
          <p:spPr bwMode="auto">
            <a:xfrm rot="5400000" flipV="1">
              <a:off x="7560332" y="3032956"/>
              <a:ext cx="0" cy="3600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</p:grpSp>
      <p:sp>
        <p:nvSpPr>
          <p:cNvPr id="114" name="Rectangle 2"/>
          <p:cNvSpPr txBox="1">
            <a:spLocks noChangeArrowheads="1"/>
          </p:cNvSpPr>
          <p:nvPr/>
        </p:nvSpPr>
        <p:spPr bwMode="auto">
          <a:xfrm>
            <a:off x="4752020" y="548680"/>
            <a:ext cx="4391980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(Partie supérieure position fermée)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66" name="Rectangle 3"/>
          <p:cNvSpPr>
            <a:spLocks noChangeArrowheads="1"/>
          </p:cNvSpPr>
          <p:nvPr/>
        </p:nvSpPr>
        <p:spPr bwMode="auto">
          <a:xfrm>
            <a:off x="431540" y="4833156"/>
            <a:ext cx="3456384" cy="13321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000" i="1" dirty="0" err="1" smtClean="0">
                <a:solidFill>
                  <a:srgbClr val="4D4D4D"/>
                </a:solidFill>
                <a:latin typeface="Arial Narrow" pitchFamily="34" charset="0"/>
              </a:rPr>
              <a:t>Cet</a:t>
            </a:r>
            <a:r>
              <a:rPr lang="en-US" sz="20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000" i="1" dirty="0" err="1" smtClean="0">
                <a:solidFill>
                  <a:srgbClr val="4D4D4D"/>
                </a:solidFill>
                <a:latin typeface="Arial Narrow" pitchFamily="34" charset="0"/>
              </a:rPr>
              <a:t>organiseur</a:t>
            </a:r>
            <a:r>
              <a:rPr lang="en-US" sz="20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000" i="1" dirty="0" err="1" smtClean="0">
                <a:solidFill>
                  <a:srgbClr val="4D4D4D"/>
                </a:solidFill>
                <a:latin typeface="Arial Narrow" pitchFamily="34" charset="0"/>
              </a:rPr>
              <a:t>peut</a:t>
            </a:r>
            <a:r>
              <a:rPr lang="en-US" sz="20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000" i="1" dirty="0" err="1" smtClean="0">
                <a:solidFill>
                  <a:srgbClr val="4D4D4D"/>
                </a:solidFill>
                <a:latin typeface="Arial Narrow" pitchFamily="34" charset="0"/>
              </a:rPr>
              <a:t>recevoir</a:t>
            </a:r>
            <a:r>
              <a:rPr lang="en-US" sz="2000" i="1" dirty="0" smtClean="0">
                <a:solidFill>
                  <a:srgbClr val="4D4D4D"/>
                </a:solidFill>
                <a:latin typeface="Arial Narrow" pitchFamily="34" charset="0"/>
              </a:rPr>
              <a:t> :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000" i="1" dirty="0" smtClean="0">
                <a:solidFill>
                  <a:srgbClr val="4D4D4D"/>
                </a:solidFill>
                <a:latin typeface="Arial Narrow" pitchFamily="34" charset="0"/>
              </a:rPr>
              <a:t>48 cassettes 1 pas (5mm)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000" i="1" dirty="0" smtClean="0">
                <a:solidFill>
                  <a:srgbClr val="4D4D4D"/>
                </a:solidFill>
                <a:latin typeface="Arial Narrow" pitchFamily="34" charset="0"/>
              </a:rPr>
              <a:t>24 cassettes 2 pas (10mm)</a:t>
            </a:r>
            <a:endParaRPr lang="en-US" sz="20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pic>
        <p:nvPicPr>
          <p:cNvPr id="6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5373216"/>
            <a:ext cx="80237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88 -1.48148E-6 L 0.47343 -1.48148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0.04745 L 1.66667E-6 -0.38311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91 -0.01042 L -0.00191 0.42523 " pathEditMode="relative" rAng="0" ptsTypes="AA">
                                      <p:cBhvr>
                                        <p:cTn id="6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uild="p"/>
      <p:bldP spid="121" grpId="0" animBg="1"/>
      <p:bldP spid="121" grpId="1" animBg="1"/>
      <p:bldP spid="121" grpId="2" animBg="1"/>
      <p:bldP spid="121" grpId="3" animBg="1"/>
      <p:bldP spid="32" grpId="0" animBg="1"/>
      <p:bldP spid="32" grpId="1" animBg="1"/>
      <p:bldP spid="114" grpId="0"/>
      <p:bldP spid="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8408" y="944725"/>
            <a:ext cx="4445592" cy="591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Forme libre 56"/>
          <p:cNvSpPr/>
          <p:nvPr/>
        </p:nvSpPr>
        <p:spPr>
          <a:xfrm>
            <a:off x="4680012" y="3248980"/>
            <a:ext cx="4463988" cy="288032"/>
          </a:xfrm>
          <a:custGeom>
            <a:avLst/>
            <a:gdLst>
              <a:gd name="connsiteX0" fmla="*/ 0 w 4291780"/>
              <a:gd name="connsiteY0" fmla="*/ 486697 h 516193"/>
              <a:gd name="connsiteX1" fmla="*/ 1283109 w 4291780"/>
              <a:gd name="connsiteY1" fmla="*/ 0 h 516193"/>
              <a:gd name="connsiteX2" fmla="*/ 2890684 w 4291780"/>
              <a:gd name="connsiteY2" fmla="*/ 516193 h 516193"/>
              <a:gd name="connsiteX3" fmla="*/ 4291780 w 4291780"/>
              <a:gd name="connsiteY3" fmla="*/ 14748 h 51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91780" h="516193">
                <a:moveTo>
                  <a:pt x="0" y="486697"/>
                </a:moveTo>
                <a:lnTo>
                  <a:pt x="1283109" y="0"/>
                </a:lnTo>
                <a:lnTo>
                  <a:pt x="2890684" y="516193"/>
                </a:lnTo>
                <a:lnTo>
                  <a:pt x="4291780" y="14748"/>
                </a:lnTo>
              </a:path>
            </a:pathLst>
          </a:cu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40668"/>
            <a:ext cx="8604250" cy="46805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Organiseur </a:t>
            </a:r>
            <a:r>
              <a:rPr lang="fr-FR" b="1" dirty="0" smtClean="0"/>
              <a:t>Taille 3 – 48 pas </a:t>
            </a:r>
            <a:r>
              <a:rPr lang="fr-FR" sz="2400" b="1" dirty="0" smtClean="0"/>
              <a:t>(Partie supérieure position ouverte)</a:t>
            </a:r>
            <a:endParaRPr lang="en-US" b="1" dirty="0" smtClean="0"/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23528" y="1124744"/>
            <a:ext cx="4356484" cy="49685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Limite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Tubes/Micro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gaines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Zone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lovage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Tubes (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retirer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cassettes)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Trois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Zones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lovage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Micro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gaines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Mousse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d’entrée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cassette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lovage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Points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rétention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Points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rétention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Tubes/Micro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gaines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Colliers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rétention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Tubes/Micro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gaines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Zones 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d’entrée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partie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supérieure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l’organiseur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Trois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Zones de collage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d’étiquettes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Béquille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maintien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partie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haute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levée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5472100" y="1340768"/>
            <a:ext cx="2916324" cy="4428492"/>
          </a:xfrm>
          <a:prstGeom prst="roundRect">
            <a:avLst>
              <a:gd name="adj" fmla="val 31135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21"/>
          <p:cNvGrpSpPr/>
          <p:nvPr/>
        </p:nvGrpSpPr>
        <p:grpSpPr>
          <a:xfrm>
            <a:off x="5184068" y="2528900"/>
            <a:ext cx="3528392" cy="72008"/>
            <a:chOff x="5184068" y="2528900"/>
            <a:chExt cx="3528392" cy="72008"/>
          </a:xfrm>
          <a:solidFill>
            <a:srgbClr val="FF0000"/>
          </a:solidFill>
        </p:grpSpPr>
        <p:sp>
          <p:nvSpPr>
            <p:cNvPr id="20" name="Étoile à 4 branches 19"/>
            <p:cNvSpPr/>
            <p:nvPr/>
          </p:nvSpPr>
          <p:spPr>
            <a:xfrm>
              <a:off x="8640452" y="2528900"/>
              <a:ext cx="72008" cy="72008"/>
            </a:xfrm>
            <a:prstGeom prst="star4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21" name="Étoile à 4 branches 20"/>
            <p:cNvSpPr/>
            <p:nvPr/>
          </p:nvSpPr>
          <p:spPr>
            <a:xfrm>
              <a:off x="5184068" y="2528900"/>
              <a:ext cx="72008" cy="72008"/>
            </a:xfrm>
            <a:prstGeom prst="star4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</p:grpSp>
      <p:grpSp>
        <p:nvGrpSpPr>
          <p:cNvPr id="3" name="Groupe 80"/>
          <p:cNvGrpSpPr/>
          <p:nvPr/>
        </p:nvGrpSpPr>
        <p:grpSpPr>
          <a:xfrm>
            <a:off x="5220072" y="1412776"/>
            <a:ext cx="3420380" cy="936104"/>
            <a:chOff x="5220072" y="1412776"/>
            <a:chExt cx="3420380" cy="936104"/>
          </a:xfrm>
        </p:grpSpPr>
        <p:sp>
          <p:nvSpPr>
            <p:cNvPr id="33" name="Étoile à 4 branches 32"/>
            <p:cNvSpPr/>
            <p:nvPr/>
          </p:nvSpPr>
          <p:spPr>
            <a:xfrm>
              <a:off x="5220072" y="1592796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34" name="Étoile à 4 branches 33"/>
            <p:cNvSpPr/>
            <p:nvPr/>
          </p:nvSpPr>
          <p:spPr>
            <a:xfrm>
              <a:off x="5580112" y="1412776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36" name="Étoile à 4 branches 35"/>
            <p:cNvSpPr/>
            <p:nvPr/>
          </p:nvSpPr>
          <p:spPr>
            <a:xfrm>
              <a:off x="8172400" y="1412776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37" name="Étoile à 4 branches 36"/>
            <p:cNvSpPr/>
            <p:nvPr/>
          </p:nvSpPr>
          <p:spPr>
            <a:xfrm>
              <a:off x="8568444" y="1592796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38" name="Étoile à 4 branches 37"/>
            <p:cNvSpPr/>
            <p:nvPr/>
          </p:nvSpPr>
          <p:spPr>
            <a:xfrm>
              <a:off x="5436096" y="2276872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39" name="Étoile à 4 branches 38"/>
            <p:cNvSpPr/>
            <p:nvPr/>
          </p:nvSpPr>
          <p:spPr>
            <a:xfrm>
              <a:off x="8388424" y="2168860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</p:grpSp>
      <p:grpSp>
        <p:nvGrpSpPr>
          <p:cNvPr id="4" name="Groupe 79"/>
          <p:cNvGrpSpPr/>
          <p:nvPr/>
        </p:nvGrpSpPr>
        <p:grpSpPr>
          <a:xfrm>
            <a:off x="5076056" y="1520788"/>
            <a:ext cx="3744416" cy="4464496"/>
            <a:chOff x="5076056" y="1520788"/>
            <a:chExt cx="3744416" cy="4464496"/>
          </a:xfrm>
        </p:grpSpPr>
        <p:sp>
          <p:nvSpPr>
            <p:cNvPr id="44" name="Étoile à 4 branches 43"/>
            <p:cNvSpPr/>
            <p:nvPr/>
          </p:nvSpPr>
          <p:spPr>
            <a:xfrm>
              <a:off x="7236296" y="3176972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45" name="Étoile à 4 branches 44"/>
            <p:cNvSpPr/>
            <p:nvPr/>
          </p:nvSpPr>
          <p:spPr>
            <a:xfrm>
              <a:off x="6516216" y="3176972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24" name="Étoile à 4 branches 23"/>
            <p:cNvSpPr/>
            <p:nvPr/>
          </p:nvSpPr>
          <p:spPr>
            <a:xfrm>
              <a:off x="8568444" y="4401108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25" name="Étoile à 4 branches 24"/>
            <p:cNvSpPr/>
            <p:nvPr/>
          </p:nvSpPr>
          <p:spPr>
            <a:xfrm>
              <a:off x="5256076" y="4401108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26" name="Étoile à 4 branches 25"/>
            <p:cNvSpPr/>
            <p:nvPr/>
          </p:nvSpPr>
          <p:spPr>
            <a:xfrm>
              <a:off x="8748464" y="5319210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27" name="Étoile à 4 branches 26"/>
            <p:cNvSpPr/>
            <p:nvPr/>
          </p:nvSpPr>
          <p:spPr>
            <a:xfrm>
              <a:off x="5076056" y="5319210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28" name="Étoile à 4 branches 27"/>
            <p:cNvSpPr/>
            <p:nvPr/>
          </p:nvSpPr>
          <p:spPr>
            <a:xfrm>
              <a:off x="8424428" y="5913276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29" name="Étoile à 4 branches 28"/>
            <p:cNvSpPr/>
            <p:nvPr/>
          </p:nvSpPr>
          <p:spPr>
            <a:xfrm>
              <a:off x="5228456" y="5913276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30" name="Étoile à 4 branches 29"/>
            <p:cNvSpPr/>
            <p:nvPr/>
          </p:nvSpPr>
          <p:spPr>
            <a:xfrm>
              <a:off x="6876256" y="5517232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31" name="Étoile à 4 branches 30"/>
            <p:cNvSpPr/>
            <p:nvPr/>
          </p:nvSpPr>
          <p:spPr>
            <a:xfrm>
              <a:off x="8172400" y="3861048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32" name="Étoile à 4 branches 31"/>
            <p:cNvSpPr/>
            <p:nvPr/>
          </p:nvSpPr>
          <p:spPr>
            <a:xfrm>
              <a:off x="5616116" y="3861048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35" name="Étoile à 4 branches 34"/>
            <p:cNvSpPr/>
            <p:nvPr/>
          </p:nvSpPr>
          <p:spPr>
            <a:xfrm>
              <a:off x="6876256" y="1520788"/>
              <a:ext cx="72008" cy="72008"/>
            </a:xfrm>
            <a:prstGeom prst="star4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40" name="Étoile à 4 branches 39"/>
            <p:cNvSpPr/>
            <p:nvPr/>
          </p:nvSpPr>
          <p:spPr>
            <a:xfrm>
              <a:off x="6192180" y="2168860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41" name="Étoile à 4 branches 40"/>
            <p:cNvSpPr/>
            <p:nvPr/>
          </p:nvSpPr>
          <p:spPr>
            <a:xfrm>
              <a:off x="7524328" y="2168860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42" name="Étoile à 4 branches 41"/>
            <p:cNvSpPr/>
            <p:nvPr/>
          </p:nvSpPr>
          <p:spPr>
            <a:xfrm>
              <a:off x="7164288" y="2744924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43" name="Étoile à 4 branches 42"/>
            <p:cNvSpPr/>
            <p:nvPr/>
          </p:nvSpPr>
          <p:spPr>
            <a:xfrm>
              <a:off x="6588224" y="2744924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47" name="Étoile à 4 branches 46"/>
            <p:cNvSpPr/>
            <p:nvPr/>
          </p:nvSpPr>
          <p:spPr>
            <a:xfrm>
              <a:off x="7524328" y="3825044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48" name="Étoile à 4 branches 47"/>
            <p:cNvSpPr/>
            <p:nvPr/>
          </p:nvSpPr>
          <p:spPr>
            <a:xfrm>
              <a:off x="6192180" y="3825044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49" name="Étoile à 4 branches 48"/>
            <p:cNvSpPr/>
            <p:nvPr/>
          </p:nvSpPr>
          <p:spPr>
            <a:xfrm>
              <a:off x="7164288" y="4473116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50" name="Étoile à 4 branches 49"/>
            <p:cNvSpPr/>
            <p:nvPr/>
          </p:nvSpPr>
          <p:spPr>
            <a:xfrm>
              <a:off x="6588224" y="4473116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</p:grpSp>
      <p:grpSp>
        <p:nvGrpSpPr>
          <p:cNvPr id="6" name="Groupe 56"/>
          <p:cNvGrpSpPr/>
          <p:nvPr/>
        </p:nvGrpSpPr>
        <p:grpSpPr>
          <a:xfrm>
            <a:off x="6012160" y="2600908"/>
            <a:ext cx="1872208" cy="2124237"/>
            <a:chOff x="6012160" y="2600908"/>
            <a:chExt cx="1872208" cy="2124237"/>
          </a:xfrm>
        </p:grpSpPr>
        <p:sp>
          <p:nvSpPr>
            <p:cNvPr id="53" name="Line 18"/>
            <p:cNvSpPr>
              <a:spLocks noChangeShapeType="1"/>
            </p:cNvSpPr>
            <p:nvPr/>
          </p:nvSpPr>
          <p:spPr bwMode="auto">
            <a:xfrm rot="16200000" flipH="1" flipV="1">
              <a:off x="5814138" y="2798930"/>
              <a:ext cx="396044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54" name="Line 18"/>
            <p:cNvSpPr>
              <a:spLocks noChangeShapeType="1"/>
            </p:cNvSpPr>
            <p:nvPr/>
          </p:nvSpPr>
          <p:spPr bwMode="auto">
            <a:xfrm rot="16200000" flipH="1" flipV="1">
              <a:off x="5814138" y="4527122"/>
              <a:ext cx="396044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55" name="Line 18"/>
            <p:cNvSpPr>
              <a:spLocks noChangeShapeType="1"/>
            </p:cNvSpPr>
            <p:nvPr/>
          </p:nvSpPr>
          <p:spPr bwMode="auto">
            <a:xfrm rot="16200000" flipH="1" flipV="1">
              <a:off x="7686346" y="2798931"/>
              <a:ext cx="396044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56" name="Line 18"/>
            <p:cNvSpPr>
              <a:spLocks noChangeShapeType="1"/>
            </p:cNvSpPr>
            <p:nvPr/>
          </p:nvSpPr>
          <p:spPr bwMode="auto">
            <a:xfrm rot="16200000" flipH="1" flipV="1">
              <a:off x="7686346" y="4527123"/>
              <a:ext cx="396044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</p:grpSp>
      <p:grpSp>
        <p:nvGrpSpPr>
          <p:cNvPr id="8" name="Groupe 65"/>
          <p:cNvGrpSpPr/>
          <p:nvPr/>
        </p:nvGrpSpPr>
        <p:grpSpPr>
          <a:xfrm>
            <a:off x="6012160" y="5445224"/>
            <a:ext cx="1836203" cy="216024"/>
            <a:chOff x="6012160" y="5445224"/>
            <a:chExt cx="1836203" cy="216024"/>
          </a:xfrm>
        </p:grpSpPr>
        <p:sp>
          <p:nvSpPr>
            <p:cNvPr id="62" name="Line 18"/>
            <p:cNvSpPr>
              <a:spLocks noChangeShapeType="1"/>
            </p:cNvSpPr>
            <p:nvPr/>
          </p:nvSpPr>
          <p:spPr bwMode="auto">
            <a:xfrm rot="16200000" flipH="1">
              <a:off x="6066166" y="5391219"/>
              <a:ext cx="216023" cy="3240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65" name="Line 18"/>
            <p:cNvSpPr>
              <a:spLocks noChangeShapeType="1"/>
            </p:cNvSpPr>
            <p:nvPr/>
          </p:nvSpPr>
          <p:spPr bwMode="auto">
            <a:xfrm rot="5400000">
              <a:off x="7578334" y="5391218"/>
              <a:ext cx="216023" cy="3240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</p:grpSp>
      <p:sp>
        <p:nvSpPr>
          <p:cNvPr id="68" name="Line 18"/>
          <p:cNvSpPr>
            <a:spLocks noChangeShapeType="1"/>
          </p:cNvSpPr>
          <p:nvPr/>
        </p:nvSpPr>
        <p:spPr bwMode="auto">
          <a:xfrm rot="5400000">
            <a:off x="7974379" y="2006842"/>
            <a:ext cx="324035" cy="28803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>
              <a:solidFill>
                <a:srgbClr val="3333FF"/>
              </a:solidFill>
            </a:endParaRPr>
          </a:p>
        </p:txBody>
      </p:sp>
      <p:grpSp>
        <p:nvGrpSpPr>
          <p:cNvPr id="9" name="Groupe 71"/>
          <p:cNvGrpSpPr/>
          <p:nvPr/>
        </p:nvGrpSpPr>
        <p:grpSpPr>
          <a:xfrm>
            <a:off x="6624228" y="1916832"/>
            <a:ext cx="612068" cy="2268252"/>
            <a:chOff x="6624228" y="1916832"/>
            <a:chExt cx="612068" cy="2268252"/>
          </a:xfrm>
        </p:grpSpPr>
        <p:sp>
          <p:nvSpPr>
            <p:cNvPr id="70" name="Rectangle 69"/>
            <p:cNvSpPr/>
            <p:nvPr/>
          </p:nvSpPr>
          <p:spPr>
            <a:xfrm>
              <a:off x="6624228" y="1916832"/>
              <a:ext cx="612068" cy="576064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624228" y="3609020"/>
              <a:ext cx="612068" cy="576064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 78"/>
          <p:cNvGrpSpPr/>
          <p:nvPr/>
        </p:nvGrpSpPr>
        <p:grpSpPr>
          <a:xfrm>
            <a:off x="5400092" y="1232756"/>
            <a:ext cx="3024336" cy="180020"/>
            <a:chOff x="5400092" y="1232756"/>
            <a:chExt cx="3024336" cy="180020"/>
          </a:xfrm>
        </p:grpSpPr>
        <p:sp>
          <p:nvSpPr>
            <p:cNvPr id="75" name="Line 18"/>
            <p:cNvSpPr>
              <a:spLocks noChangeShapeType="1"/>
            </p:cNvSpPr>
            <p:nvPr/>
          </p:nvSpPr>
          <p:spPr bwMode="auto">
            <a:xfrm rot="16200000" flipV="1">
              <a:off x="8154398" y="1142746"/>
              <a:ext cx="180020" cy="3600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78" name="Line 18"/>
            <p:cNvSpPr>
              <a:spLocks noChangeShapeType="1"/>
            </p:cNvSpPr>
            <p:nvPr/>
          </p:nvSpPr>
          <p:spPr bwMode="auto">
            <a:xfrm rot="5400000" flipH="1" flipV="1">
              <a:off x="5490102" y="1142746"/>
              <a:ext cx="180020" cy="3600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</p:grpSp>
      <p:sp>
        <p:nvSpPr>
          <p:cNvPr id="82" name="Rectangle à coins arrondis 81"/>
          <p:cNvSpPr/>
          <p:nvPr/>
        </p:nvSpPr>
        <p:spPr>
          <a:xfrm>
            <a:off x="5760132" y="1520788"/>
            <a:ext cx="2412268" cy="3384376"/>
          </a:xfrm>
          <a:prstGeom prst="roundRect">
            <a:avLst>
              <a:gd name="adj" fmla="val 31135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19" grpId="0" uiExpand="1" animBg="1"/>
      <p:bldP spid="19" grpId="1" uiExpand="1" animBg="1"/>
      <p:bldP spid="68" grpId="0" animBg="1"/>
      <p:bldP spid="82" grpId="0" uiExpand="1" animBg="1"/>
      <p:bldP spid="82" grpId="1" uiExpan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642" name="Rectangle 2"/>
          <p:cNvSpPr>
            <a:spLocks noChangeArrowheads="1"/>
          </p:cNvSpPr>
          <p:nvPr/>
        </p:nvSpPr>
        <p:spPr bwMode="auto">
          <a:xfrm>
            <a:off x="647700" y="3502025"/>
            <a:ext cx="59769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de-DE" sz="7500">
                <a:solidFill>
                  <a:schemeClr val="bg1"/>
                </a:solidFill>
                <a:latin typeface="Arial Narrow" pitchFamily="34" charset="0"/>
              </a:rPr>
              <a:t>Optimisez</a:t>
            </a:r>
          </a:p>
        </p:txBody>
      </p:sp>
      <p:sp>
        <p:nvSpPr>
          <p:cNvPr id="1008643" name="Rectangle 3"/>
          <p:cNvSpPr>
            <a:spLocks noChangeArrowheads="1"/>
          </p:cNvSpPr>
          <p:nvPr/>
        </p:nvSpPr>
        <p:spPr bwMode="auto">
          <a:xfrm>
            <a:off x="2159000" y="4508500"/>
            <a:ext cx="507523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4000">
                <a:latin typeface="Arial Narrow" pitchFamily="34" charset="0"/>
              </a:rPr>
              <a:t>vos réseaux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50825" y="733425"/>
            <a:ext cx="878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5000"/>
              </a:lnSpc>
            </a:pPr>
            <a:r>
              <a:rPr lang="en-US" sz="3600" dirty="0" smtClean="0">
                <a:solidFill>
                  <a:schemeClr val="hlink"/>
                </a:solidFill>
                <a:latin typeface="Arial Narrow" pitchFamily="34" charset="0"/>
              </a:rPr>
              <a:t>Joint </a:t>
            </a:r>
            <a:r>
              <a:rPr lang="en-US" sz="3600" dirty="0" err="1" smtClean="0">
                <a:solidFill>
                  <a:schemeClr val="hlink"/>
                </a:solidFill>
                <a:latin typeface="Arial Narrow" pitchFamily="34" charset="0"/>
              </a:rPr>
              <a:t>Torique</a:t>
            </a:r>
            <a:r>
              <a:rPr lang="en-US" sz="3600" dirty="0" smtClean="0">
                <a:solidFill>
                  <a:schemeClr val="hlink"/>
                </a:solidFill>
                <a:latin typeface="Arial Narrow" pitchFamily="34" charset="0"/>
              </a:rPr>
              <a:t> de </a:t>
            </a:r>
            <a:r>
              <a:rPr lang="en-US" sz="3600" dirty="0" err="1" smtClean="0">
                <a:solidFill>
                  <a:schemeClr val="hlink"/>
                </a:solidFill>
                <a:latin typeface="Arial Narrow" pitchFamily="34" charset="0"/>
              </a:rPr>
              <a:t>rétention</a:t>
            </a:r>
            <a:r>
              <a:rPr lang="en-US" sz="3600" dirty="0" smtClean="0">
                <a:solidFill>
                  <a:schemeClr val="hlink"/>
                </a:solidFill>
                <a:latin typeface="Arial Narrow" pitchFamily="34" charset="0"/>
              </a:rPr>
              <a:t> </a:t>
            </a:r>
            <a:r>
              <a:rPr lang="en-US" sz="3600" dirty="0" err="1" smtClean="0">
                <a:solidFill>
                  <a:schemeClr val="hlink"/>
                </a:solidFill>
                <a:latin typeface="Arial Narrow" pitchFamily="34" charset="0"/>
              </a:rPr>
              <a:t>sur</a:t>
            </a:r>
            <a:r>
              <a:rPr lang="en-US" sz="3600" dirty="0" smtClean="0">
                <a:solidFill>
                  <a:schemeClr val="hlink"/>
                </a:solidFill>
                <a:latin typeface="Arial Narrow" pitchFamily="34" charset="0"/>
              </a:rPr>
              <a:t> </a:t>
            </a:r>
            <a:r>
              <a:rPr lang="en-US" sz="3600" dirty="0" err="1" smtClean="0">
                <a:solidFill>
                  <a:schemeClr val="hlink"/>
                </a:solidFill>
                <a:latin typeface="Arial Narrow" pitchFamily="34" charset="0"/>
              </a:rPr>
              <a:t>organiseur</a:t>
            </a:r>
            <a:r>
              <a:rPr lang="en-US" sz="3600" dirty="0" smtClean="0">
                <a:solidFill>
                  <a:schemeClr val="hlink"/>
                </a:solidFill>
                <a:latin typeface="Arial Narrow" pitchFamily="34" charset="0"/>
              </a:rPr>
              <a:t> T1</a:t>
            </a:r>
            <a:endParaRPr lang="fr-FR" sz="3600" dirty="0">
              <a:solidFill>
                <a:schemeClr val="hlink"/>
              </a:solidFill>
              <a:latin typeface="Arial Narrow" pitchFamily="34" charset="0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6839" y="404664"/>
            <a:ext cx="2917161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8244718" cy="64807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Utilisation</a:t>
            </a:r>
            <a:endParaRPr lang="en-US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51" name="Rectangle 3"/>
          <p:cNvSpPr>
            <a:spLocks noChangeArrowheads="1"/>
          </p:cNvSpPr>
          <p:nvPr/>
        </p:nvSpPr>
        <p:spPr bwMode="auto">
          <a:xfrm>
            <a:off x="539750" y="944724"/>
            <a:ext cx="572443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Application : Placer en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attente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  des Micro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gaines</a:t>
            </a:r>
            <a:endParaRPr lang="en-US" sz="2200" b="1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Certains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organiseurs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T1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sont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équipés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deux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joints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toriques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rétention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positionnés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deux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pions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Retirer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joint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torique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et placer les Micro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gaines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sélectionnées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fente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pion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Nota : Les joints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toriques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doivent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être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retirés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pour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pouvoir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clipper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passerelle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564" y="4257092"/>
            <a:ext cx="2489973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660" y="4255623"/>
            <a:ext cx="2519772" cy="187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11860" y="4257091"/>
            <a:ext cx="2448272" cy="1874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Line 18"/>
          <p:cNvSpPr>
            <a:spLocks noChangeShapeType="1"/>
          </p:cNvSpPr>
          <p:nvPr/>
        </p:nvSpPr>
        <p:spPr bwMode="auto">
          <a:xfrm rot="5400000" flipH="1">
            <a:off x="4175955" y="5517231"/>
            <a:ext cx="432047" cy="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rot="16200000" flipV="1">
            <a:off x="7164289" y="5193195"/>
            <a:ext cx="324035" cy="32403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rot="5400000" flipH="1" flipV="1">
            <a:off x="1421650" y="5067182"/>
            <a:ext cx="144016" cy="46805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 rot="5400000" flipH="1">
            <a:off x="7722350" y="2978950"/>
            <a:ext cx="0" cy="133214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lg"/>
            <a:tailEnd type="triangle" w="med" len="lg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uiExpand="1" build="p"/>
      <p:bldP spid="101" grpId="0" animBg="1"/>
      <p:bldP spid="101" grpId="1" animBg="1"/>
      <p:bldP spid="18" grpId="0" animBg="1"/>
      <p:bldP spid="18" grpId="1" animBg="1"/>
      <p:bldP spid="19" grpId="0" animBg="1"/>
      <p:bldP spid="19" grpId="1" animBg="1"/>
      <p:bldP spid="19" grpId="2" animBg="1"/>
      <p:bldP spid="21" grpId="0" animBg="1"/>
      <p:bldP spid="21" grpId="1" animBg="1"/>
      <p:bldP spid="21" grpId="2" animBg="1"/>
    </p:bldLst>
  </p:timing>
</p:sld>
</file>

<file path=ppt/theme/theme1.xml><?xml version="1.0" encoding="utf-8"?>
<a:theme xmlns:a="http://schemas.openxmlformats.org/drawingml/2006/main" name="2006.11.12 Helget">
  <a:themeElements>
    <a:clrScheme name="2006.11.12 Helget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009900"/>
      </a:accent2>
      <a:accent3>
        <a:srgbClr val="FFFFFF"/>
      </a:accent3>
      <a:accent4>
        <a:srgbClr val="000000"/>
      </a:accent4>
      <a:accent5>
        <a:srgbClr val="AAAAAA"/>
      </a:accent5>
      <a:accent6>
        <a:srgbClr val="008A00"/>
      </a:accent6>
      <a:hlink>
        <a:srgbClr val="0C4CB3"/>
      </a:hlink>
      <a:folHlink>
        <a:srgbClr val="4C198C"/>
      </a:folHlink>
    </a:clrScheme>
    <a:fontScheme name="2006.11.12 Helget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06.11.12 Helge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C4CB3"/>
        </a:accent1>
        <a:accent2>
          <a:srgbClr val="B32600"/>
        </a:accent2>
        <a:accent3>
          <a:srgbClr val="FFFFFF"/>
        </a:accent3>
        <a:accent4>
          <a:srgbClr val="000000"/>
        </a:accent4>
        <a:accent5>
          <a:srgbClr val="AAB2D6"/>
        </a:accent5>
        <a:accent6>
          <a:srgbClr val="A22100"/>
        </a:accent6>
        <a:hlink>
          <a:srgbClr val="4C198C"/>
        </a:hlink>
        <a:folHlink>
          <a:srgbClr val="4C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B32600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A22100"/>
        </a:accent6>
        <a:hlink>
          <a:srgbClr val="0C4CB3"/>
        </a:hlink>
        <a:folHlink>
          <a:srgbClr val="4C19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8A00"/>
        </a:accent6>
        <a:hlink>
          <a:srgbClr val="0C4CB3"/>
        </a:hlink>
        <a:folHlink>
          <a:srgbClr val="4C19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8814</TotalTime>
  <Words>1558</Words>
  <Application>Microsoft Office PowerPoint</Application>
  <PresentationFormat>Affichage à l'écran (4:3)</PresentationFormat>
  <Paragraphs>318</Paragraphs>
  <Slides>37</Slides>
  <Notes>36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38" baseType="lpstr">
      <vt:lpstr>2006.11.12 Helget</vt:lpstr>
      <vt:lpstr>BPEO</vt:lpstr>
      <vt:lpstr>Diapositive 2</vt:lpstr>
      <vt:lpstr>Organiseur Taille 1 – 12 pas</vt:lpstr>
      <vt:lpstr>Organiseur Taille 2 – 28 pas</vt:lpstr>
      <vt:lpstr>Organiseur Taille 2 – 28 pas (Partie supérieure position ouverte)</vt:lpstr>
      <vt:lpstr>Organiseur Taille 3 – 48 pas</vt:lpstr>
      <vt:lpstr>Organiseur Taille 3 – 48 pas (Partie supérieure position ouverte)</vt:lpstr>
      <vt:lpstr>Diapositive 8</vt:lpstr>
      <vt:lpstr>Utilisation</vt:lpstr>
      <vt:lpstr>Diapositive 10</vt:lpstr>
      <vt:lpstr>Installation de la Passerelle</vt:lpstr>
      <vt:lpstr>Diapositive 12</vt:lpstr>
      <vt:lpstr>Plaquette Outil rouge</vt:lpstr>
      <vt:lpstr>Limite Micro gaine/Tube</vt:lpstr>
      <vt:lpstr>Limite Micro gaine/Tube</vt:lpstr>
      <vt:lpstr>Diapositive 16</vt:lpstr>
      <vt:lpstr>Organiseur T1 – Lovage des fibres en passage</vt:lpstr>
      <vt:lpstr>Organiseur T2 et T3 – Lovage des fibres en passage</vt:lpstr>
      <vt:lpstr>Organiseur T2 et T3 – Lovage des fibres en passage</vt:lpstr>
      <vt:lpstr>Diapositive 20</vt:lpstr>
      <vt:lpstr>Cassette 5mm ou 10mm ?</vt:lpstr>
      <vt:lpstr>Montage des cassettes sur l’organiseur</vt:lpstr>
      <vt:lpstr>Démontage des cassettes de l’organiseur</vt:lpstr>
      <vt:lpstr>Identification des cassettes avec étiquette(s)</vt:lpstr>
      <vt:lpstr>Identification des cassettes avec cavalier(s)</vt:lpstr>
      <vt:lpstr>Entrée des fibres dans la cassette</vt:lpstr>
      <vt:lpstr>Généralité</vt:lpstr>
      <vt:lpstr>Cassette 5mm pour 12 épissures Fusion</vt:lpstr>
      <vt:lpstr>Cassette 5mm pour 12 épissures Fusion</vt:lpstr>
      <vt:lpstr>Cassette 5mm pour 12 épissures Fusion</vt:lpstr>
      <vt:lpstr>Cassette 5mm pour 9 épissures fusion + 1 coupleur 4x4</vt:lpstr>
      <vt:lpstr>Diapositive 32</vt:lpstr>
      <vt:lpstr>Cassette 5mm pour 9 épissures fusion + 1 coupleur 4x4</vt:lpstr>
      <vt:lpstr>Cassette 5mm pour 2 x 6 épissures Fusion Fibre G657</vt:lpstr>
      <vt:lpstr>Diapositive 35</vt:lpstr>
      <vt:lpstr>Diapositive 36</vt:lpstr>
      <vt:lpstr>FIN</vt:lpstr>
    </vt:vector>
  </TitlesOfParts>
  <Company>360° Design Wolfgang Wiest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3M Marken</dc:title>
  <dc:creator>Dominique Sanitas</dc:creator>
  <cp:lastModifiedBy>Dominique SANITAS</cp:lastModifiedBy>
  <cp:revision>392</cp:revision>
  <cp:lastPrinted>2006-11-20T19:27:20Z</cp:lastPrinted>
  <dcterms:modified xsi:type="dcterms:W3CDTF">2015-03-19T14:51:41Z</dcterms:modified>
</cp:coreProperties>
</file>