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56" r:id="rId2"/>
    <p:sldId id="257" r:id="rId3"/>
    <p:sldId id="259" r:id="rId4"/>
    <p:sldId id="271" r:id="rId5"/>
    <p:sldId id="265" r:id="rId6"/>
    <p:sldId id="260" r:id="rId7"/>
    <p:sldId id="266" r:id="rId8"/>
    <p:sldId id="267" r:id="rId9"/>
    <p:sldId id="272" r:id="rId10"/>
    <p:sldId id="268" r:id="rId11"/>
    <p:sldId id="269" r:id="rId12"/>
    <p:sldId id="270" r:id="rId13"/>
    <p:sldId id="264" r:id="rId1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918">
          <p15:clr>
            <a:srgbClr val="A4A3A4"/>
          </p15:clr>
        </p15:guide>
        <p15:guide id="3" orient="horz" pos="2624">
          <p15:clr>
            <a:srgbClr val="A4A3A4"/>
          </p15:clr>
        </p15:guide>
        <p15:guide id="4" pos="2880">
          <p15:clr>
            <a:srgbClr val="A4A3A4"/>
          </p15:clr>
        </p15:guide>
        <p15:guide id="5" pos="552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F6FF"/>
    <a:srgbClr val="FFFFFF"/>
    <a:srgbClr val="00A8D6"/>
    <a:srgbClr val="005CA9"/>
    <a:srgbClr val="E3003C"/>
    <a:srgbClr val="99CCFF"/>
    <a:srgbClr val="DCECF0"/>
    <a:srgbClr val="D9D9D9"/>
    <a:srgbClr val="CCECFF"/>
    <a:srgbClr val="A31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8280" autoAdjust="0"/>
  </p:normalViewPr>
  <p:slideViewPr>
    <p:cSldViewPr>
      <p:cViewPr>
        <p:scale>
          <a:sx n="190" d="100"/>
          <a:sy n="190" d="100"/>
        </p:scale>
        <p:origin x="-756" y="-606"/>
      </p:cViewPr>
      <p:guideLst>
        <p:guide orient="horz" pos="2160"/>
        <p:guide orient="horz" pos="3918"/>
        <p:guide orient="horz" pos="2624"/>
        <p:guide pos="2880"/>
        <p:guide pos="55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3408DD4-2848-4130-91D2-DA279B566371}" type="datetimeFigureOut">
              <a:rPr lang="fr-FR" smtClean="0"/>
              <a:pPr/>
              <a:t>09/01/2017</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686E92E-1CC9-49FE-85F2-4F6117653B4D}" type="slidenum">
              <a:rPr lang="fr-FR" smtClean="0"/>
              <a:pPr/>
              <a:t>‹N°›</a:t>
            </a:fld>
            <a:endParaRPr lang="fr-FR"/>
          </a:p>
        </p:txBody>
      </p:sp>
    </p:spTree>
    <p:extLst>
      <p:ext uri="{BB962C8B-B14F-4D97-AF65-F5344CB8AC3E}">
        <p14:creationId xmlns:p14="http://schemas.microsoft.com/office/powerpoint/2010/main" val="282450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a:t>
            </a:r>
            <a:r>
              <a:rPr lang="fr-FR" b="1" dirty="0" smtClean="0"/>
              <a:t>défauts</a:t>
            </a:r>
            <a:r>
              <a:rPr lang="fr-FR" dirty="0" smtClean="0"/>
              <a:t> se divisent eux-mêmes en 2 sous-catégories: </a:t>
            </a:r>
          </a:p>
          <a:p>
            <a:pPr lvl="3">
              <a:buFont typeface="Wingdings" pitchFamily="2" charset="2"/>
              <a:buChar char="§"/>
            </a:pPr>
            <a:r>
              <a:rPr lang="fr-FR" dirty="0" smtClean="0"/>
              <a:t> Les </a:t>
            </a:r>
            <a:r>
              <a:rPr lang="fr-FR" b="1" dirty="0" smtClean="0"/>
              <a:t>alertes</a:t>
            </a:r>
            <a:r>
              <a:rPr lang="fr-FR" dirty="0" smtClean="0"/>
              <a:t> (warnings), caractérisées dans l’outil SLV d’analyse de pannes par un triangle jaune </a:t>
            </a:r>
          </a:p>
          <a:p>
            <a:pPr lvl="3">
              <a:buFont typeface="Wingdings" pitchFamily="2" charset="2"/>
              <a:buChar char="§"/>
            </a:pPr>
            <a:r>
              <a:rPr lang="fr-FR" dirty="0" smtClean="0"/>
              <a:t> Les </a:t>
            </a:r>
            <a:r>
              <a:rPr lang="fr-FR" b="1" dirty="0" smtClean="0"/>
              <a:t>pannes</a:t>
            </a:r>
            <a:r>
              <a:rPr lang="fr-FR" dirty="0" smtClean="0"/>
              <a:t> (</a:t>
            </a:r>
            <a:r>
              <a:rPr lang="fr-FR" dirty="0" err="1" smtClean="0"/>
              <a:t>failures</a:t>
            </a:r>
            <a:r>
              <a:rPr lang="fr-FR" dirty="0" smtClean="0"/>
              <a:t>), caractérisées dans l’outil SLV d’analyse de pannes par un triangle rouge</a:t>
            </a:r>
          </a:p>
          <a:p>
            <a:pPr lvl="3">
              <a:buNone/>
            </a:pPr>
            <a:endParaRPr lang="fr-FR" dirty="0" smtClean="0"/>
          </a:p>
          <a:p>
            <a:pPr marL="36000" lvl="3">
              <a:buFont typeface="Wingdings" pitchFamily="2" charset="2"/>
              <a:buChar char="ü"/>
            </a:pPr>
            <a:r>
              <a:rPr lang="fr-FR" dirty="0" err="1" smtClean="0"/>
              <a:t>Failures</a:t>
            </a:r>
            <a:r>
              <a:rPr lang="fr-FR" dirty="0" smtClean="0"/>
              <a:t> est donc indistinctement utilisé pour parler de la catégorie ou la sous-catégorie.</a:t>
            </a:r>
          </a:p>
          <a:p>
            <a:pPr marL="36000" lvl="3" algn="just">
              <a:buFont typeface="Wingdings" pitchFamily="2" charset="2"/>
              <a:buChar char="ü"/>
            </a:pPr>
            <a:r>
              <a:rPr lang="fr-FR" dirty="0" smtClean="0"/>
              <a:t>Ceci vient de la nature des « warnings », qui dans la solution </a:t>
            </a:r>
            <a:r>
              <a:rPr lang="fr-FR" dirty="0" err="1" smtClean="0"/>
              <a:t>CityBox</a:t>
            </a:r>
            <a:r>
              <a:rPr lang="fr-FR" dirty="0" smtClean="0"/>
              <a:t> ne sont qu’un complément d’information d’une « </a:t>
            </a:r>
            <a:r>
              <a:rPr lang="fr-FR" dirty="0" err="1" smtClean="0"/>
              <a:t>failure</a:t>
            </a:r>
            <a:r>
              <a:rPr lang="fr-FR" dirty="0" smtClean="0"/>
              <a:t> ».</a:t>
            </a:r>
          </a:p>
          <a:p>
            <a:pPr marL="36000" lvl="3" algn="just">
              <a:buFont typeface="Wingdings" pitchFamily="2" charset="2"/>
              <a:buChar char="ü"/>
            </a:pPr>
            <a:r>
              <a:rPr lang="fr-FR" dirty="0" smtClean="0"/>
              <a:t>Exemple: « panne de lampe » est une « </a:t>
            </a:r>
            <a:r>
              <a:rPr lang="fr-FR" dirty="0" err="1" smtClean="0"/>
              <a:t>failure</a:t>
            </a:r>
            <a:r>
              <a:rPr lang="fr-FR" dirty="0" smtClean="0"/>
              <a:t> », « puissance faible » est un « warning »</a:t>
            </a:r>
          </a:p>
          <a:p>
            <a:endParaRPr lang="fr-FR" dirty="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5</a:t>
            </a:fld>
            <a:endParaRPr lang="fr-FR"/>
          </a:p>
        </p:txBody>
      </p:sp>
    </p:spTree>
    <p:extLst>
      <p:ext uri="{BB962C8B-B14F-4D97-AF65-F5344CB8AC3E}">
        <p14:creationId xmlns:p14="http://schemas.microsoft.com/office/powerpoint/2010/main" val="264979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Ajouter les explications sur auto-acquittement, et la remarque</a:t>
            </a:r>
            <a:r>
              <a:rPr lang="fr-FR" baseline="0" dirty="0" smtClean="0"/>
              <a:t> de Thomas sur la perte de contenu dans le portail?</a:t>
            </a:r>
            <a:endParaRPr lang="fr-FR" dirty="0"/>
          </a:p>
        </p:txBody>
      </p:sp>
      <p:sp>
        <p:nvSpPr>
          <p:cNvPr id="4" name="Espace réservé du numéro de diapositive 3"/>
          <p:cNvSpPr>
            <a:spLocks noGrp="1"/>
          </p:cNvSpPr>
          <p:nvPr>
            <p:ph type="sldNum" sz="quarter" idx="10"/>
          </p:nvPr>
        </p:nvSpPr>
        <p:spPr/>
        <p:txBody>
          <a:bodyPr/>
          <a:lstStyle/>
          <a:p>
            <a:fld id="{5686E92E-1CC9-49FE-85F2-4F6117653B4D}" type="slidenum">
              <a:rPr lang="fr-FR" smtClean="0"/>
              <a:pPr/>
              <a:t>12</a:t>
            </a:fld>
            <a:endParaRPr lang="fr-FR"/>
          </a:p>
        </p:txBody>
      </p:sp>
    </p:spTree>
    <p:extLst>
      <p:ext uri="{BB962C8B-B14F-4D97-AF65-F5344CB8AC3E}">
        <p14:creationId xmlns:p14="http://schemas.microsoft.com/office/powerpoint/2010/main" val="1988186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xte puces orang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C7CA20A4-796F-4393-B8AE-D43B72109826}" type="datetime2">
              <a:rPr lang="fr-FR" smtClean="0"/>
              <a:pPr/>
              <a:t>lundi 9 janvier 2017</a:t>
            </a:fld>
            <a:endParaRPr lang="fr-FR"/>
          </a:p>
        </p:txBody>
      </p:sp>
      <p:sp>
        <p:nvSpPr>
          <p:cNvPr id="5" name="Espace réservé du pied de page 4"/>
          <p:cNvSpPr>
            <a:spLocks noGrp="1"/>
          </p:cNvSpPr>
          <p:nvPr>
            <p:ph type="ftr" sz="quarter" idx="11"/>
          </p:nvPr>
        </p:nvSpPr>
        <p:spPr bwMode="gray"/>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e et visuel droite">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fr-FR" smtClean="0"/>
              <a:t>Cliquez pour modifier le style du titre</a:t>
            </a:r>
            <a:endParaRPr lang="fr-FR"/>
          </a:p>
        </p:txBody>
      </p:sp>
      <p:sp>
        <p:nvSpPr>
          <p:cNvPr id="3" name="Espace réservé du contenu 2"/>
          <p:cNvSpPr>
            <a:spLocks noGrp="1"/>
          </p:cNvSpPr>
          <p:nvPr>
            <p:ph idx="1"/>
          </p:nvPr>
        </p:nvSpPr>
        <p:spPr bwMode="gray">
          <a:xfrm>
            <a:off x="648000" y="1215040"/>
            <a:ext cx="3852000" cy="5238296"/>
          </a:xfrm>
        </p:spPr>
        <p:txBody>
          <a:bodyPr/>
          <a:lstStyle>
            <a:lvl5pPr>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10"/>
          </p:nvPr>
        </p:nvSpPr>
        <p:spPr bwMode="gray"/>
        <p:txBody>
          <a:bodyPr/>
          <a:lstStyle/>
          <a:p>
            <a:fld id="{307C0233-B80D-42EC-B6DF-BDCE443F2AAC}" type="datetime2">
              <a:rPr lang="fr-FR" smtClean="0"/>
              <a:pPr/>
              <a:t>lundi 9 janvier 2017</a:t>
            </a:fld>
            <a:endParaRPr lang="fr-FR"/>
          </a:p>
        </p:txBody>
      </p:sp>
      <p:sp>
        <p:nvSpPr>
          <p:cNvPr id="5" name="Espace réservé du pied de page 4"/>
          <p:cNvSpPr>
            <a:spLocks noGrp="1"/>
          </p:cNvSpPr>
          <p:nvPr>
            <p:ph type="ftr" sz="quarter" idx="11"/>
          </p:nvPr>
        </p:nvSpPr>
        <p:spPr bwMode="gray"/>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bwMode="gray"/>
        <p:txBody>
          <a:bodyPr/>
          <a:lstStyle/>
          <a:p>
            <a:fld id="{19858401-1896-4F80-9B2B-186795E41C27}" type="slidenum">
              <a:rPr lang="fr-FR" smtClean="0"/>
              <a:pPr/>
              <a:t>‹N°›</a:t>
            </a:fld>
            <a:endParaRPr lang="fr-FR"/>
          </a:p>
        </p:txBody>
      </p:sp>
      <p:sp>
        <p:nvSpPr>
          <p:cNvPr id="8" name="Espace réservé pour une image  10"/>
          <p:cNvSpPr>
            <a:spLocks noGrp="1"/>
          </p:cNvSpPr>
          <p:nvPr>
            <p:ph type="pic" sz="quarter" idx="13" hasCustomPrompt="1"/>
          </p:nvPr>
        </p:nvSpPr>
        <p:spPr>
          <a:xfrm>
            <a:off x="5274000" y="1260000"/>
            <a:ext cx="3492000" cy="4914000"/>
          </a:xfrm>
          <a:prstGeom prst="round2DiagRect">
            <a:avLst>
              <a:gd name="adj1" fmla="val 0"/>
              <a:gd name="adj2" fmla="val 9846"/>
            </a:avLst>
          </a:prstGeom>
          <a:solidFill>
            <a:schemeClr val="bg1">
              <a:lumMod val="85000"/>
            </a:schemeClr>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hapitre">
    <p:spTree>
      <p:nvGrpSpPr>
        <p:cNvPr id="1" name=""/>
        <p:cNvGrpSpPr/>
        <p:nvPr/>
      </p:nvGrpSpPr>
      <p:grpSpPr>
        <a:xfrm>
          <a:off x="0" y="0"/>
          <a:ext cx="0" cy="0"/>
          <a:chOff x="0" y="0"/>
          <a:chExt cx="0" cy="0"/>
        </a:xfrm>
      </p:grpSpPr>
      <p:sp>
        <p:nvSpPr>
          <p:cNvPr id="14" name="Rectangle 13"/>
          <p:cNvSpPr/>
          <p:nvPr userDrawn="1"/>
        </p:nvSpPr>
        <p:spPr bwMode="white">
          <a:xfrm>
            <a:off x="0" y="0"/>
            <a:ext cx="7596336" cy="980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bwMode="gray">
          <a:xfrm>
            <a:off x="0" y="4202800"/>
            <a:ext cx="1159456" cy="2250536"/>
          </a:xfrm>
        </p:spPr>
        <p:txBody>
          <a:bodyPr anchor="t" anchorCtr="0"/>
          <a:lstStyle>
            <a:lvl1pPr algn="r">
              <a:defRPr sz="7200">
                <a:solidFill>
                  <a:schemeClr val="accent3"/>
                </a:solidFill>
              </a:defRPr>
            </a:lvl1pPr>
          </a:lstStyle>
          <a:p>
            <a:r>
              <a:rPr lang="fr-FR" dirty="0" smtClean="0"/>
              <a:t>0</a:t>
            </a:r>
            <a:endParaRPr lang="fr-FR" dirty="0"/>
          </a:p>
        </p:txBody>
      </p:sp>
      <p:sp>
        <p:nvSpPr>
          <p:cNvPr id="3" name="Sous-titre 2"/>
          <p:cNvSpPr>
            <a:spLocks noGrp="1"/>
          </p:cNvSpPr>
          <p:nvPr>
            <p:ph type="subTitle" idx="1"/>
          </p:nvPr>
        </p:nvSpPr>
        <p:spPr bwMode="gray">
          <a:xfrm>
            <a:off x="1475656" y="4320528"/>
            <a:ext cx="7272808" cy="2132808"/>
          </a:xfrm>
        </p:spPr>
        <p:txBody>
          <a:bodyPr/>
          <a:lstStyle>
            <a:lvl1pPr marL="0" indent="0" algn="l">
              <a:lnSpc>
                <a:spcPct val="100000"/>
              </a:lnSpc>
              <a:spcAft>
                <a:spcPts val="0"/>
              </a:spcAft>
              <a:buNone/>
              <a:defRPr sz="32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11" name="Espace réservé de la date 10"/>
          <p:cNvSpPr>
            <a:spLocks noGrp="1"/>
          </p:cNvSpPr>
          <p:nvPr>
            <p:ph type="dt" sz="half" idx="10"/>
          </p:nvPr>
        </p:nvSpPr>
        <p:spPr/>
        <p:txBody>
          <a:bodyPr/>
          <a:lstStyle/>
          <a:p>
            <a:fld id="{49F7149A-DF32-44EE-9B5E-18AC0D1D3CCB}" type="datetime2">
              <a:rPr lang="fr-FR" smtClean="0"/>
              <a:pPr/>
              <a:t>lundi 9 janvier 2017</a:t>
            </a:fld>
            <a:endParaRPr lang="fr-FR" dirty="0"/>
          </a:p>
        </p:txBody>
      </p:sp>
      <p:sp>
        <p:nvSpPr>
          <p:cNvPr id="12" name="Espace réservé du numéro de diapositive 11"/>
          <p:cNvSpPr>
            <a:spLocks noGrp="1"/>
          </p:cNvSpPr>
          <p:nvPr>
            <p:ph type="sldNum" sz="quarter" idx="11"/>
          </p:nvPr>
        </p:nvSpPr>
        <p:spPr/>
        <p:txBody>
          <a:bodyPr/>
          <a:lstStyle/>
          <a:p>
            <a:fld id="{19858401-1896-4F80-9B2B-186795E41C27}" type="slidenum">
              <a:rPr lang="fr-FR" smtClean="0"/>
              <a:pPr/>
              <a:t>‹N°›</a:t>
            </a:fld>
            <a:endParaRPr lang="fr-FR" dirty="0"/>
          </a:p>
        </p:txBody>
      </p:sp>
      <p:sp>
        <p:nvSpPr>
          <p:cNvPr id="13" name="Espace réservé du pied de page 12"/>
          <p:cNvSpPr>
            <a:spLocks noGrp="1"/>
          </p:cNvSpPr>
          <p:nvPr>
            <p:ph type="ftr" sz="quarter" idx="12"/>
          </p:nvPr>
        </p:nvSpPr>
        <p:spPr/>
        <p:txBody>
          <a:bodyPr/>
          <a:lstStyle/>
          <a:p>
            <a:r>
              <a:rPr lang="fr-FR" smtClean="0"/>
              <a:t>Formation à la solution Citybox</a:t>
            </a:r>
            <a:endParaRPr lang="fr-FR" dirty="0"/>
          </a:p>
        </p:txBody>
      </p:sp>
      <p:sp>
        <p:nvSpPr>
          <p:cNvPr id="17" name="Espace réservé pour une image  10"/>
          <p:cNvSpPr>
            <a:spLocks noGrp="1"/>
          </p:cNvSpPr>
          <p:nvPr>
            <p:ph type="pic" sz="quarter" idx="13" hasCustomPrompt="1"/>
          </p:nvPr>
        </p:nvSpPr>
        <p:spPr>
          <a:xfrm>
            <a:off x="648000" y="1134000"/>
            <a:ext cx="8118000" cy="2880000"/>
          </a:xfrm>
          <a:prstGeom prst="round2DiagRect">
            <a:avLst>
              <a:gd name="adj1" fmla="val 0"/>
              <a:gd name="adj2" fmla="val 11751"/>
            </a:avLst>
          </a:prstGeom>
          <a:solidFill>
            <a:srgbClr val="D9D9D9"/>
          </a:solidFill>
        </p:spPr>
        <p:txBody>
          <a:bodyPr anchor="ctr" anchorCtr="0"/>
          <a:lstStyle>
            <a:lvl1pPr algn="ctr">
              <a:defRPr/>
            </a:lvl1pPr>
          </a:lstStyle>
          <a:p>
            <a:r>
              <a:rPr lang="fr-FR" dirty="0" smtClean="0"/>
              <a:t> </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age 10" descr="logo_texte.png"/>
          <p:cNvPicPr>
            <a:picLocks noChangeAspect="1"/>
          </p:cNvPicPr>
          <p:nvPr userDrawn="1"/>
        </p:nvPicPr>
        <p:blipFill>
          <a:blip r:embed="rId5" cstate="print"/>
          <a:stretch>
            <a:fillRect/>
          </a:stretch>
        </p:blipFill>
        <p:spPr>
          <a:xfrm>
            <a:off x="7704000" y="0"/>
            <a:ext cx="1440000" cy="900000"/>
          </a:xfrm>
          <a:prstGeom prst="rect">
            <a:avLst/>
          </a:prstGeom>
        </p:spPr>
      </p:pic>
      <p:sp>
        <p:nvSpPr>
          <p:cNvPr id="2" name="Espace réservé du titre 1"/>
          <p:cNvSpPr>
            <a:spLocks noGrp="1"/>
          </p:cNvSpPr>
          <p:nvPr>
            <p:ph type="title"/>
          </p:nvPr>
        </p:nvSpPr>
        <p:spPr bwMode="gray">
          <a:xfrm>
            <a:off x="648000" y="0"/>
            <a:ext cx="6696000" cy="711000"/>
          </a:xfrm>
          <a:prstGeom prst="rect">
            <a:avLst/>
          </a:prstGeom>
        </p:spPr>
        <p:txBody>
          <a:bodyPr vert="horz" lIns="0" tIns="0" rIns="0" bIns="0" rtlCol="0" anchor="b"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bwMode="gray">
          <a:xfrm>
            <a:off x="648000" y="1215040"/>
            <a:ext cx="8118000" cy="5238296"/>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a:p>
            <a:pPr lvl="5"/>
            <a:r>
              <a:rPr lang="fr-FR" dirty="0" smtClean="0"/>
              <a:t>Sixième niveau</a:t>
            </a:r>
            <a:endParaRPr lang="fr-FR" dirty="0"/>
          </a:p>
        </p:txBody>
      </p:sp>
      <p:sp>
        <p:nvSpPr>
          <p:cNvPr id="4" name="Espace réservé de la date 3"/>
          <p:cNvSpPr>
            <a:spLocks noGrp="1"/>
          </p:cNvSpPr>
          <p:nvPr>
            <p:ph type="dt" sz="half" idx="2"/>
          </p:nvPr>
        </p:nvSpPr>
        <p:spPr bwMode="gray">
          <a:xfrm>
            <a:off x="5940152" y="6566400"/>
            <a:ext cx="2521072" cy="291600"/>
          </a:xfrm>
          <a:prstGeom prst="rect">
            <a:avLst/>
          </a:prstGeom>
        </p:spPr>
        <p:txBody>
          <a:bodyPr vert="horz" lIns="0" tIns="0" rIns="0" bIns="0" rtlCol="0" anchor="t" anchorCtr="0"/>
          <a:lstStyle>
            <a:lvl1pPr algn="r">
              <a:defRPr sz="700">
                <a:solidFill>
                  <a:schemeClr val="accent3"/>
                </a:solidFill>
              </a:defRPr>
            </a:lvl1pPr>
          </a:lstStyle>
          <a:p>
            <a:fld id="{D284A723-2883-4497-9FE6-05E44EC3CFD7}" type="datetime2">
              <a:rPr lang="fr-FR" smtClean="0"/>
              <a:pPr/>
              <a:t>lundi 9 janvier 2017</a:t>
            </a:fld>
            <a:endParaRPr lang="fr-FR" dirty="0"/>
          </a:p>
        </p:txBody>
      </p:sp>
      <p:sp>
        <p:nvSpPr>
          <p:cNvPr id="5" name="Espace réservé du pied de page 4"/>
          <p:cNvSpPr>
            <a:spLocks noGrp="1"/>
          </p:cNvSpPr>
          <p:nvPr>
            <p:ph type="ftr" sz="quarter" idx="3"/>
          </p:nvPr>
        </p:nvSpPr>
        <p:spPr bwMode="gray">
          <a:xfrm>
            <a:off x="648000" y="6564835"/>
            <a:ext cx="5220000" cy="293165"/>
          </a:xfrm>
          <a:prstGeom prst="rect">
            <a:avLst/>
          </a:prstGeom>
        </p:spPr>
        <p:txBody>
          <a:bodyPr vert="horz" lIns="0" tIns="0" rIns="0" bIns="0" rtlCol="0" anchor="t" anchorCtr="0"/>
          <a:lstStyle>
            <a:lvl1pPr algn="l">
              <a:defRPr sz="700">
                <a:solidFill>
                  <a:schemeClr val="accent3"/>
                </a:solidFill>
              </a:defRPr>
            </a:lvl1pPr>
          </a:lstStyle>
          <a:p>
            <a:r>
              <a:rPr lang="fr-FR" smtClean="0"/>
              <a:t>Formation à la solution Citybox</a:t>
            </a:r>
            <a:endParaRPr lang="fr-FR" dirty="0"/>
          </a:p>
        </p:txBody>
      </p:sp>
      <p:sp>
        <p:nvSpPr>
          <p:cNvPr id="6" name="Espace réservé du numéro de diapositive 5"/>
          <p:cNvSpPr>
            <a:spLocks noGrp="1"/>
          </p:cNvSpPr>
          <p:nvPr>
            <p:ph type="sldNum" sz="quarter" idx="4"/>
          </p:nvPr>
        </p:nvSpPr>
        <p:spPr bwMode="gray">
          <a:xfrm>
            <a:off x="8460432" y="6566400"/>
            <a:ext cx="305568" cy="291600"/>
          </a:xfrm>
          <a:prstGeom prst="rect">
            <a:avLst/>
          </a:prstGeom>
        </p:spPr>
        <p:txBody>
          <a:bodyPr vert="horz" lIns="0" tIns="0" rIns="0" bIns="0" rtlCol="0" anchor="t" anchorCtr="0"/>
          <a:lstStyle>
            <a:lvl1pPr algn="r">
              <a:defRPr sz="700">
                <a:solidFill>
                  <a:schemeClr val="accent3"/>
                </a:solidFill>
              </a:defRPr>
            </a:lvl1pPr>
          </a:lstStyle>
          <a:p>
            <a:fld id="{19858401-1896-4F80-9B2B-186795E41C27}" type="slidenum">
              <a:rPr lang="fr-FR" smtClean="0"/>
              <a:pPr/>
              <a:t>‹N°›</a:t>
            </a:fld>
            <a:endParaRPr lang="fr-FR" dirty="0"/>
          </a:p>
        </p:txBody>
      </p:sp>
      <p:cxnSp>
        <p:nvCxnSpPr>
          <p:cNvPr id="9" name="Connecteur droit 8"/>
          <p:cNvCxnSpPr/>
          <p:nvPr userDrawn="1"/>
        </p:nvCxnSpPr>
        <p:spPr bwMode="gray">
          <a:xfrm>
            <a:off x="648000" y="810000"/>
            <a:ext cx="6696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userDrawn="1"/>
        </p:nvCxnSpPr>
        <p:spPr bwMode="gray">
          <a:xfrm>
            <a:off x="648000" y="6516000"/>
            <a:ext cx="811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p:txStyles>
    <p:titleStyle>
      <a:lvl1pPr algn="l" defTabSz="914400" rtl="0" eaLnBrk="1" latinLnBrk="0" hangingPunct="1">
        <a:spcBef>
          <a:spcPct val="0"/>
        </a:spcBef>
        <a:buNone/>
        <a:defRPr sz="2400" b="1" kern="1200">
          <a:solidFill>
            <a:schemeClr val="accent3"/>
          </a:solidFill>
          <a:latin typeface="+mj-lt"/>
          <a:ea typeface="+mj-ea"/>
          <a:cs typeface="+mj-cs"/>
        </a:defRPr>
      </a:lvl1pPr>
    </p:titleStyle>
    <p:bodyStyle>
      <a:lvl1pPr marL="0" indent="0" algn="l" defTabSz="914400" rtl="0" eaLnBrk="1" latinLnBrk="0" hangingPunct="1">
        <a:spcBef>
          <a:spcPts val="0"/>
        </a:spcBef>
        <a:spcAft>
          <a:spcPts val="2050"/>
        </a:spcAft>
        <a:buFont typeface="Arial" pitchFamily="34" charset="0"/>
        <a:buNone/>
        <a:defRPr sz="1800" kern="1200">
          <a:solidFill>
            <a:schemeClr val="tx1"/>
          </a:solidFill>
          <a:latin typeface="+mn-lt"/>
          <a:ea typeface="+mn-ea"/>
          <a:cs typeface="+mn-cs"/>
        </a:defRPr>
      </a:lvl1pPr>
      <a:lvl2pPr marL="0" indent="0" algn="l" defTabSz="914400" rtl="0" eaLnBrk="1" latinLnBrk="0" hangingPunct="1">
        <a:spcBef>
          <a:spcPts val="0"/>
        </a:spcBef>
        <a:buFont typeface="Arial" pitchFamily="34" charset="0"/>
        <a:buNone/>
        <a:defRPr sz="1400" kern="1200">
          <a:solidFill>
            <a:schemeClr val="tx1"/>
          </a:solidFill>
          <a:latin typeface="+mn-lt"/>
          <a:ea typeface="+mn-ea"/>
          <a:cs typeface="+mn-cs"/>
        </a:defRPr>
      </a:lvl2pPr>
      <a:lvl3pPr marL="180000" indent="-180000" algn="l" defTabSz="914400" rtl="0" eaLnBrk="1" latinLnBrk="0" hangingPunct="1">
        <a:spcBef>
          <a:spcPts val="0"/>
        </a:spcBef>
        <a:spcAft>
          <a:spcPts val="600"/>
        </a:spcAft>
        <a:buClr>
          <a:schemeClr val="accent2"/>
        </a:buClr>
        <a:buFont typeface="Tahoma" pitchFamily="34" charset="0"/>
        <a:buChar char="•"/>
        <a:defRPr sz="1400" kern="1200">
          <a:solidFill>
            <a:schemeClr val="tx1"/>
          </a:solidFill>
          <a:latin typeface="+mn-lt"/>
          <a:ea typeface="+mn-ea"/>
          <a:cs typeface="+mn-cs"/>
        </a:defRPr>
      </a:lvl3pPr>
      <a:lvl4pPr marL="630000" indent="-180000" algn="l" defTabSz="914400" rtl="0" eaLnBrk="1" latinLnBrk="0" hangingPunct="1">
        <a:spcBef>
          <a:spcPts val="0"/>
        </a:spcBef>
        <a:spcAft>
          <a:spcPts val="600"/>
        </a:spcAft>
        <a:buClr>
          <a:schemeClr val="accent2"/>
        </a:buClr>
        <a:buFont typeface="Tahoma" pitchFamily="34" charset="0"/>
        <a:buChar char="&gt;"/>
        <a:defRPr sz="1400" kern="1200">
          <a:solidFill>
            <a:schemeClr val="tx1"/>
          </a:solidFill>
          <a:latin typeface="+mn-lt"/>
          <a:ea typeface="+mn-ea"/>
          <a:cs typeface="+mn-cs"/>
        </a:defRPr>
      </a:lvl4pPr>
      <a:lvl5pPr marL="1079500" indent="-184150" algn="l" defTabSz="914400" rtl="0" eaLnBrk="1" latinLnBrk="0" hangingPunct="1">
        <a:spcBef>
          <a:spcPts val="0"/>
        </a:spcBef>
        <a:spcAft>
          <a:spcPts val="600"/>
        </a:spcAft>
        <a:buFont typeface="Tahoma" pitchFamily="34" charset="0"/>
        <a:buChar char="-"/>
        <a:defRPr sz="1400" kern="1200">
          <a:solidFill>
            <a:schemeClr val="tx1"/>
          </a:solidFill>
          <a:latin typeface="+mn-lt"/>
          <a:ea typeface="+mn-ea"/>
          <a:cs typeface="+mn-cs"/>
        </a:defRPr>
      </a:lvl5pPr>
      <a:lvl6pPr marL="1079500" indent="0" algn="l" defTabSz="914400" rtl="0" eaLnBrk="1" latinLnBrk="0" hangingPunct="1">
        <a:spcBef>
          <a:spcPts val="0"/>
        </a:spcBef>
        <a:buFont typeface="Arial" pitchFamily="34" charset="0"/>
        <a:buNone/>
        <a:defRPr sz="1200" kern="1200">
          <a:solidFill>
            <a:schemeClr val="accent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endParaRPr lang="fr-FR" dirty="0"/>
          </a:p>
        </p:txBody>
      </p:sp>
      <p:sp>
        <p:nvSpPr>
          <p:cNvPr id="8" name="Sous-titre 7"/>
          <p:cNvSpPr>
            <a:spLocks noGrp="1"/>
          </p:cNvSpPr>
          <p:nvPr>
            <p:ph type="subTitle" idx="1"/>
          </p:nvPr>
        </p:nvSpPr>
        <p:spPr/>
        <p:txBody>
          <a:bodyPr/>
          <a:lstStyle/>
          <a:p>
            <a:r>
              <a:rPr lang="fr-FR" dirty="0" smtClean="0">
                <a:solidFill>
                  <a:schemeClr val="bg1">
                    <a:lumMod val="50000"/>
                  </a:schemeClr>
                </a:solidFill>
              </a:rPr>
              <a:t>Généralités - Mesure, </a:t>
            </a:r>
            <a:r>
              <a:rPr lang="fr-FR" dirty="0" err="1" smtClean="0">
                <a:solidFill>
                  <a:schemeClr val="bg1">
                    <a:lumMod val="50000"/>
                  </a:schemeClr>
                </a:solidFill>
              </a:rPr>
              <a:t>defauts</a:t>
            </a:r>
            <a:r>
              <a:rPr lang="fr-FR" dirty="0" smtClean="0">
                <a:solidFill>
                  <a:schemeClr val="bg1">
                    <a:lumMod val="50000"/>
                  </a:schemeClr>
                </a:solidFill>
              </a:rPr>
              <a:t> et alarmes</a:t>
            </a:r>
          </a:p>
          <a:p>
            <a:r>
              <a:rPr lang="fr-FR" sz="2400" i="1" dirty="0" smtClean="0">
                <a:solidFill>
                  <a:schemeClr val="bg1">
                    <a:lumMod val="50000"/>
                  </a:schemeClr>
                </a:solidFill>
              </a:rPr>
              <a:t>Formation Citybox</a:t>
            </a:r>
            <a:endParaRPr lang="fr-FR" sz="2400" i="1" dirty="0">
              <a:solidFill>
                <a:schemeClr val="bg1">
                  <a:lumMod val="50000"/>
                </a:schemeClr>
              </a:solidFill>
            </a:endParaRPr>
          </a:p>
        </p:txBody>
      </p:sp>
      <p:sp>
        <p:nvSpPr>
          <p:cNvPr id="4" name="Espace réservé de la date 3"/>
          <p:cNvSpPr>
            <a:spLocks noGrp="1"/>
          </p:cNvSpPr>
          <p:nvPr>
            <p:ph type="dt" sz="half" idx="10"/>
          </p:nvPr>
        </p:nvSpPr>
        <p:spPr/>
        <p:txBody>
          <a:bodyPr/>
          <a:lstStyle/>
          <a:p>
            <a:fld id="{2E6256D8-57B3-4E20-B453-39E904CAFED7}" type="datetime2">
              <a:rPr lang="fr-FR" smtClean="0"/>
              <a:pPr/>
              <a:t>lundi 9 janvier 2017</a:t>
            </a:fld>
            <a:endParaRPr lang="fr-FR" dirty="0"/>
          </a:p>
        </p:txBody>
      </p:sp>
      <p:sp>
        <p:nvSpPr>
          <p:cNvPr id="6" name="Espace réservé du numéro de diapositive 5"/>
          <p:cNvSpPr>
            <a:spLocks noGrp="1"/>
          </p:cNvSpPr>
          <p:nvPr>
            <p:ph type="sldNum" sz="quarter" idx="11"/>
          </p:nvPr>
        </p:nvSpPr>
        <p:spPr/>
        <p:txBody>
          <a:bodyPr/>
          <a:lstStyle/>
          <a:p>
            <a:fld id="{19858401-1896-4F80-9B2B-186795E41C27}" type="slidenum">
              <a:rPr lang="fr-FR" smtClean="0"/>
              <a:pPr/>
              <a:t>1</a:t>
            </a:fld>
            <a:endParaRPr lang="fr-FR"/>
          </a:p>
        </p:txBody>
      </p:sp>
      <p:sp>
        <p:nvSpPr>
          <p:cNvPr id="5" name="Espace réservé du pied de page 4"/>
          <p:cNvSpPr>
            <a:spLocks noGrp="1"/>
          </p:cNvSpPr>
          <p:nvPr>
            <p:ph type="ftr" sz="quarter" idx="12"/>
          </p:nvPr>
        </p:nvSpPr>
        <p:spPr>
          <a:xfrm>
            <a:off x="2987824" y="6520259"/>
            <a:ext cx="3168352" cy="365125"/>
          </a:xfrm>
        </p:spPr>
        <p:txBody>
          <a:bodyPr/>
          <a:lstStyle/>
          <a:p>
            <a:r>
              <a:rPr lang="fr-FR" dirty="0" smtClean="0"/>
              <a:t>Formation à la solution Citybox</a:t>
            </a:r>
            <a:endParaRPr lang="fr-FR" dirty="0"/>
          </a:p>
        </p:txBody>
      </p:sp>
      <p:pic>
        <p:nvPicPr>
          <p:cNvPr id="11" name="Espace réservé pour une image  10" descr="citybox_quadri.jpg"/>
          <p:cNvPicPr>
            <a:picLocks noGrp="1" noChangeAspect="1"/>
          </p:cNvPicPr>
          <p:nvPr>
            <p:ph type="pic" sz="quarter" idx="13"/>
          </p:nvPr>
        </p:nvPicPr>
        <p:blipFill>
          <a:blip r:embed="rId2" cstate="print"/>
          <a:srcRect t="10081" b="10081"/>
          <a:stretch>
            <a:fillRect/>
          </a:stretch>
        </p:blipFill>
        <p:spPr>
          <a:ln w="57150">
            <a:solidFill>
              <a:schemeClr val="bg1">
                <a:lumMod val="50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07C0233-B80D-42EC-B6DF-BDCE443F2AAC}" type="datetime2">
              <a:rPr lang="fr-FR" smtClean="0"/>
              <a:pPr/>
              <a:t>lundi 9 janvier 2017</a:t>
            </a:fld>
            <a:endParaRPr lang="fr-FR"/>
          </a:p>
        </p:txBody>
      </p:sp>
      <p:sp>
        <p:nvSpPr>
          <p:cNvPr id="5" name="Espace réservé du pied de page 4"/>
          <p:cNvSpPr>
            <a:spLocks noGrp="1"/>
          </p:cNvSpPr>
          <p:nvPr>
            <p:ph type="ftr" sz="quarter" idx="11"/>
          </p:nvPr>
        </p:nvSpPr>
        <p:spPr/>
        <p:txBody>
          <a:bodyPr/>
          <a:lstStyle/>
          <a:p>
            <a:r>
              <a:rPr lang="fr-FR" dirty="0" smtClean="0"/>
              <a:t>Formation à la solution </a:t>
            </a:r>
            <a:r>
              <a:rPr lang="fr-FR" dirty="0" err="1" smtClean="0"/>
              <a:t>Citybox</a:t>
            </a:r>
            <a:endParaRPr lang="fr-FR" dirty="0"/>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10</a:t>
            </a:fld>
            <a:endParaRPr lang="fr-FR"/>
          </a:p>
        </p:txBody>
      </p:sp>
      <p:sp>
        <p:nvSpPr>
          <p:cNvPr id="53" name="Titre 52"/>
          <p:cNvSpPr>
            <a:spLocks noGrp="1"/>
          </p:cNvSpPr>
          <p:nvPr>
            <p:ph type="title"/>
          </p:nvPr>
        </p:nvSpPr>
        <p:spPr>
          <a:xfrm>
            <a:off x="323528" y="0"/>
            <a:ext cx="7272808" cy="711000"/>
          </a:xfrm>
        </p:spPr>
        <p:txBody>
          <a:bodyPr/>
          <a:lstStyle/>
          <a:p>
            <a:r>
              <a:rPr lang="fr-FR" dirty="0" smtClean="0"/>
              <a:t>Alarmes</a:t>
            </a:r>
            <a:endParaRPr lang="fr-FR" dirty="0"/>
          </a:p>
        </p:txBody>
      </p:sp>
      <p:sp>
        <p:nvSpPr>
          <p:cNvPr id="8" name="ZoneTexte 7"/>
          <p:cNvSpPr txBox="1"/>
          <p:nvPr/>
        </p:nvSpPr>
        <p:spPr>
          <a:xfrm>
            <a:off x="539552" y="908720"/>
            <a:ext cx="8064896" cy="5078313"/>
          </a:xfrm>
          <a:prstGeom prst="rect">
            <a:avLst/>
          </a:prstGeom>
          <a:noFill/>
        </p:spPr>
        <p:txBody>
          <a:bodyPr wrap="square" rtlCol="0">
            <a:spAutoFit/>
          </a:bodyPr>
          <a:lstStyle/>
          <a:p>
            <a:pPr>
              <a:buFont typeface="Wingdings" pitchFamily="2" charset="2"/>
              <a:buChar char="§"/>
            </a:pPr>
            <a:r>
              <a:rPr lang="fr-FR" sz="1600" dirty="0" smtClean="0"/>
              <a:t> L’alarme permet de signaler rapidement – par l’envoi d’un mail – qu’il y a un problème, sans nécessiter de se connecter au portail </a:t>
            </a:r>
          </a:p>
          <a:p>
            <a:pPr>
              <a:buFont typeface="Wingdings" pitchFamily="2" charset="2"/>
              <a:buChar char="§"/>
            </a:pPr>
            <a:endParaRPr lang="fr-FR" sz="1600" dirty="0" smtClean="0"/>
          </a:p>
          <a:p>
            <a:pPr>
              <a:buFont typeface="Wingdings" pitchFamily="2" charset="2"/>
              <a:buChar char="§"/>
            </a:pPr>
            <a:r>
              <a:rPr lang="fr-FR" sz="1600" dirty="0" smtClean="0"/>
              <a:t> Les alarmes peuvent surveiller les 2 types de données :</a:t>
            </a:r>
          </a:p>
          <a:p>
            <a:pPr lvl="1">
              <a:buFont typeface="Wingdings" pitchFamily="2" charset="2"/>
              <a:buChar char="§"/>
            </a:pPr>
            <a:r>
              <a:rPr lang="fr-FR" sz="1600" dirty="0" smtClean="0"/>
              <a:t> des mesures </a:t>
            </a:r>
            <a:r>
              <a:rPr lang="fr-FR" sz="1600" i="1" dirty="0" smtClean="0"/>
              <a:t>(par exemple puissance instantanée mesurée par compteur)</a:t>
            </a:r>
          </a:p>
          <a:p>
            <a:pPr lvl="1">
              <a:buFont typeface="Wingdings" pitchFamily="2" charset="2"/>
              <a:buChar char="§"/>
            </a:pPr>
            <a:r>
              <a:rPr lang="fr-FR" sz="1600" dirty="0" smtClean="0"/>
              <a:t> des défauts</a:t>
            </a:r>
          </a:p>
          <a:p>
            <a:pPr>
              <a:buFont typeface="Wingdings" pitchFamily="2" charset="2"/>
              <a:buChar char="§"/>
            </a:pPr>
            <a:endParaRPr lang="fr-FR" sz="1600" dirty="0" smtClean="0"/>
          </a:p>
          <a:p>
            <a:pPr>
              <a:buFont typeface="Wingdings" pitchFamily="2" charset="2"/>
              <a:buChar char="§"/>
            </a:pPr>
            <a:r>
              <a:rPr lang="fr-FR" sz="1600" dirty="0" smtClean="0"/>
              <a:t> Parmi les mesures, plusieurs possibilités :</a:t>
            </a:r>
          </a:p>
          <a:p>
            <a:pPr lvl="1">
              <a:buFont typeface="Wingdings" pitchFamily="2" charset="2"/>
              <a:buChar char="§"/>
            </a:pPr>
            <a:r>
              <a:rPr lang="fr-FR" sz="1600" dirty="0" smtClean="0"/>
              <a:t> comparaison de la mesure par rapport à une valeur cible, on parle de trigger (fonctionne également sur les données brutes de type Input)</a:t>
            </a:r>
          </a:p>
          <a:p>
            <a:pPr lvl="1">
              <a:buFont typeface="Wingdings" pitchFamily="2" charset="2"/>
              <a:buChar char="§"/>
            </a:pPr>
            <a:r>
              <a:rPr lang="fr-FR" sz="1600" dirty="0" smtClean="0"/>
              <a:t> comparaison par rapport à la veille</a:t>
            </a:r>
          </a:p>
          <a:p>
            <a:pPr lvl="1">
              <a:buFont typeface="Wingdings" pitchFamily="2" charset="2"/>
              <a:buChar char="§"/>
            </a:pPr>
            <a:endParaRPr lang="fr-FR" sz="1600" dirty="0" smtClean="0"/>
          </a:p>
          <a:p>
            <a:pPr>
              <a:buFont typeface="Wingdings" pitchFamily="2" charset="2"/>
              <a:buChar char="§"/>
            </a:pPr>
            <a:r>
              <a:rPr lang="fr-FR" sz="1600" dirty="0" smtClean="0"/>
              <a:t> Sur les défauts, c’est plus simple : l’alarme se contente de vérifier si l’équipement annonce une « panne », et si oui un mail d’alarme est envoyé</a:t>
            </a:r>
          </a:p>
          <a:p>
            <a:pPr>
              <a:buFont typeface="Wingdings" pitchFamily="2" charset="2"/>
              <a:buChar char="§"/>
            </a:pPr>
            <a:endParaRPr lang="fr-FR" sz="1600" dirty="0" smtClean="0"/>
          </a:p>
          <a:p>
            <a:pPr>
              <a:buFont typeface="Wingdings" pitchFamily="2" charset="2"/>
              <a:buChar char="§"/>
            </a:pPr>
            <a:r>
              <a:rPr lang="fr-FR" sz="1600" dirty="0" smtClean="0"/>
              <a:t> On peut créer une alarme pour surveiller l’ouverture de la porte, en regardant la valeur brute, mais on peut aussi (et c’est ce qui est préconisé) activer les Défauts sur Entrées, et surveiller un défaut</a:t>
            </a:r>
            <a:endParaRPr lang="fr-FR" sz="1600" i="1" dirty="0" smtClean="0"/>
          </a:p>
          <a:p>
            <a:pPr>
              <a:buFont typeface="Wingdings" pitchFamily="2" charset="2"/>
              <a:buChar char="§"/>
            </a:pPr>
            <a:endParaRPr lang="fr-FR" sz="1600" i="1" dirty="0" smtClean="0"/>
          </a:p>
          <a:p>
            <a:pPr>
              <a:buFont typeface="Wingdings" pitchFamily="2" charset="2"/>
              <a:buChar char="§"/>
            </a:pPr>
            <a:endParaRPr lang="fr-FR" sz="16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07C0233-B80D-42EC-B6DF-BDCE443F2AAC}" type="datetime2">
              <a:rPr lang="fr-FR" smtClean="0"/>
              <a:pPr/>
              <a:t>lundi 9 janvier 2017</a:t>
            </a:fld>
            <a:endParaRPr lang="fr-FR"/>
          </a:p>
        </p:txBody>
      </p:sp>
      <p:sp>
        <p:nvSpPr>
          <p:cNvPr id="5" name="Espace réservé du pied de page 4"/>
          <p:cNvSpPr>
            <a:spLocks noGrp="1"/>
          </p:cNvSpPr>
          <p:nvPr>
            <p:ph type="ftr" sz="quarter" idx="11"/>
          </p:nvPr>
        </p:nvSpPr>
        <p:spPr/>
        <p:txBody>
          <a:bodyPr/>
          <a:lstStyle/>
          <a:p>
            <a:r>
              <a:rPr lang="fr-FR" dirty="0" smtClean="0"/>
              <a:t>Formation à la solution </a:t>
            </a:r>
            <a:r>
              <a:rPr lang="fr-FR" dirty="0" err="1" smtClean="0"/>
              <a:t>Citybox</a:t>
            </a:r>
            <a:endParaRPr lang="fr-FR" dirty="0"/>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11</a:t>
            </a:fld>
            <a:endParaRPr lang="fr-FR"/>
          </a:p>
        </p:txBody>
      </p:sp>
      <p:sp>
        <p:nvSpPr>
          <p:cNvPr id="53" name="Titre 52"/>
          <p:cNvSpPr>
            <a:spLocks noGrp="1"/>
          </p:cNvSpPr>
          <p:nvPr>
            <p:ph type="title"/>
          </p:nvPr>
        </p:nvSpPr>
        <p:spPr>
          <a:xfrm>
            <a:off x="323528" y="0"/>
            <a:ext cx="7272808" cy="711000"/>
          </a:xfrm>
        </p:spPr>
        <p:txBody>
          <a:bodyPr/>
          <a:lstStyle/>
          <a:p>
            <a:r>
              <a:rPr lang="fr-FR" dirty="0" smtClean="0"/>
              <a:t>Récapitulatif</a:t>
            </a:r>
            <a:endParaRPr lang="fr-FR" dirty="0"/>
          </a:p>
        </p:txBody>
      </p:sp>
      <p:sp>
        <p:nvSpPr>
          <p:cNvPr id="9" name="ZoneTexte 8"/>
          <p:cNvSpPr txBox="1"/>
          <p:nvPr/>
        </p:nvSpPr>
        <p:spPr>
          <a:xfrm>
            <a:off x="611560" y="4509120"/>
            <a:ext cx="7488832" cy="1569660"/>
          </a:xfrm>
          <a:prstGeom prst="rect">
            <a:avLst/>
          </a:prstGeom>
          <a:noFill/>
        </p:spPr>
        <p:txBody>
          <a:bodyPr wrap="square" rtlCol="0">
            <a:spAutoFit/>
          </a:bodyPr>
          <a:lstStyle/>
          <a:p>
            <a:pPr>
              <a:buFont typeface="Wingdings" pitchFamily="2" charset="2"/>
              <a:buChar char="ü"/>
            </a:pPr>
            <a:r>
              <a:rPr lang="fr-FR" sz="1600" dirty="0" smtClean="0"/>
              <a:t> Une Citybox et un Controller peuvent transformer une valeur brute en un statut de défaut : on parle alors de donnée « </a:t>
            </a:r>
            <a:r>
              <a:rPr lang="fr-FR" sz="1600" b="1" dirty="0" smtClean="0"/>
              <a:t>qualifiée</a:t>
            </a:r>
            <a:r>
              <a:rPr lang="fr-FR" sz="1600" dirty="0" smtClean="0"/>
              <a:t> »</a:t>
            </a:r>
          </a:p>
          <a:p>
            <a:pPr>
              <a:buFont typeface="Wingdings" pitchFamily="2" charset="2"/>
              <a:buChar char="ü"/>
            </a:pPr>
            <a:endParaRPr lang="fr-FR" sz="1600" dirty="0" smtClean="0"/>
          </a:p>
          <a:p>
            <a:pPr>
              <a:buFont typeface="Wingdings" pitchFamily="2" charset="2"/>
              <a:buChar char="ü"/>
            </a:pPr>
            <a:r>
              <a:rPr lang="fr-FR" sz="1600" dirty="0" smtClean="0"/>
              <a:t> Une alarme surveille</a:t>
            </a:r>
          </a:p>
          <a:p>
            <a:pPr lvl="1">
              <a:buFont typeface="Wingdings" pitchFamily="2" charset="2"/>
              <a:buChar char="§"/>
            </a:pPr>
            <a:r>
              <a:rPr lang="fr-FR" sz="1600" dirty="0" smtClean="0"/>
              <a:t> une mesure = une donnée brute qu’elle essaye de qualifier elle-même</a:t>
            </a:r>
          </a:p>
          <a:p>
            <a:pPr lvl="1">
              <a:buFont typeface="Wingdings" pitchFamily="2" charset="2"/>
              <a:buChar char="§"/>
            </a:pPr>
            <a:r>
              <a:rPr lang="fr-FR" sz="1600" dirty="0" smtClean="0"/>
              <a:t> un défaut = une donnée déjà qualifiée</a:t>
            </a:r>
          </a:p>
        </p:txBody>
      </p:sp>
      <p:pic>
        <p:nvPicPr>
          <p:cNvPr id="8" name="Image 7" descr="streetlight logo.jpg"/>
          <p:cNvPicPr>
            <a:picLocks noChangeAspect="1"/>
          </p:cNvPicPr>
          <p:nvPr/>
        </p:nvPicPr>
        <p:blipFill>
          <a:blip r:embed="rId3" cstate="print"/>
          <a:stretch>
            <a:fillRect/>
          </a:stretch>
        </p:blipFill>
        <p:spPr>
          <a:xfrm>
            <a:off x="5796136" y="1052736"/>
            <a:ext cx="1925340" cy="432048"/>
          </a:xfrm>
          <a:prstGeom prst="rect">
            <a:avLst/>
          </a:prstGeom>
        </p:spPr>
      </p:pic>
      <p:graphicFrame>
        <p:nvGraphicFramePr>
          <p:cNvPr id="10" name="Object 3"/>
          <p:cNvGraphicFramePr>
            <a:graphicFrameLocks noChangeAspect="1"/>
          </p:cNvGraphicFramePr>
          <p:nvPr>
            <p:extLst>
              <p:ext uri="{D42A27DB-BD31-4B8C-83A1-F6EECF244321}">
                <p14:modId xmlns:p14="http://schemas.microsoft.com/office/powerpoint/2010/main" val="3786423210"/>
              </p:ext>
            </p:extLst>
          </p:nvPr>
        </p:nvGraphicFramePr>
        <p:xfrm>
          <a:off x="467544" y="836712"/>
          <a:ext cx="7597775" cy="3582987"/>
        </p:xfrm>
        <a:graphic>
          <a:graphicData uri="http://schemas.openxmlformats.org/presentationml/2006/ole">
            <mc:AlternateContent xmlns:mc="http://schemas.openxmlformats.org/markup-compatibility/2006">
              <mc:Choice xmlns:v="urn:schemas-microsoft-com:vml" Requires="v">
                <p:oleObj spid="_x0000_s1030" name="Visio" r:id="rId4" imgW="7727963" imgH="3780810" progId="Visio.Drawing.11">
                  <p:embed/>
                </p:oleObj>
              </mc:Choice>
              <mc:Fallback>
                <p:oleObj name="Visio" r:id="rId4" imgW="7727963" imgH="3780810" progId="Visio.Drawing.11">
                  <p:embed/>
                  <p:pic>
                    <p:nvPicPr>
                      <p:cNvPr id="0" name=""/>
                      <p:cNvPicPr>
                        <a:picLocks noChangeAspect="1" noChangeArrowheads="1"/>
                      </p:cNvPicPr>
                      <p:nvPr/>
                    </p:nvPicPr>
                    <p:blipFill>
                      <a:blip r:embed="rId5"/>
                      <a:srcRect/>
                      <a:stretch>
                        <a:fillRect/>
                      </a:stretch>
                    </p:blipFill>
                    <p:spPr bwMode="auto">
                      <a:xfrm>
                        <a:off x="467544" y="836712"/>
                        <a:ext cx="7597775" cy="358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07C0233-B80D-42EC-B6DF-BDCE443F2AAC}" type="datetime2">
              <a:rPr lang="fr-FR" smtClean="0"/>
              <a:pPr/>
              <a:t>lundi 9 janvier 2017</a:t>
            </a:fld>
            <a:endParaRPr lang="fr-FR"/>
          </a:p>
        </p:txBody>
      </p:sp>
      <p:sp>
        <p:nvSpPr>
          <p:cNvPr id="5" name="Espace réservé du pied de page 4"/>
          <p:cNvSpPr>
            <a:spLocks noGrp="1"/>
          </p:cNvSpPr>
          <p:nvPr>
            <p:ph type="ftr" sz="quarter" idx="11"/>
          </p:nvPr>
        </p:nvSpPr>
        <p:spPr/>
        <p:txBody>
          <a:bodyPr/>
          <a:lstStyle/>
          <a:p>
            <a:r>
              <a:rPr lang="fr-FR" dirty="0" smtClean="0"/>
              <a:t>Formation à la solution </a:t>
            </a:r>
            <a:r>
              <a:rPr lang="fr-FR" dirty="0" err="1" smtClean="0"/>
              <a:t>Citybox</a:t>
            </a:r>
            <a:endParaRPr lang="fr-FR" dirty="0"/>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12</a:t>
            </a:fld>
            <a:endParaRPr lang="fr-FR"/>
          </a:p>
        </p:txBody>
      </p:sp>
      <p:sp>
        <p:nvSpPr>
          <p:cNvPr id="53" name="Titre 52"/>
          <p:cNvSpPr>
            <a:spLocks noGrp="1"/>
          </p:cNvSpPr>
          <p:nvPr>
            <p:ph type="title"/>
          </p:nvPr>
        </p:nvSpPr>
        <p:spPr>
          <a:xfrm>
            <a:off x="323528" y="0"/>
            <a:ext cx="7272808" cy="711000"/>
          </a:xfrm>
        </p:spPr>
        <p:txBody>
          <a:bodyPr/>
          <a:lstStyle/>
          <a:p>
            <a:r>
              <a:rPr lang="fr-FR" dirty="0" smtClean="0"/>
              <a:t>Acquittement</a:t>
            </a:r>
            <a:endParaRPr lang="fr-FR" dirty="0"/>
          </a:p>
        </p:txBody>
      </p:sp>
      <p:sp>
        <p:nvSpPr>
          <p:cNvPr id="8" name="ZoneTexte 7"/>
          <p:cNvSpPr txBox="1"/>
          <p:nvPr/>
        </p:nvSpPr>
        <p:spPr>
          <a:xfrm>
            <a:off x="323528" y="1124744"/>
            <a:ext cx="8352928" cy="5632311"/>
          </a:xfrm>
          <a:prstGeom prst="rect">
            <a:avLst/>
          </a:prstGeom>
          <a:noFill/>
        </p:spPr>
        <p:txBody>
          <a:bodyPr wrap="square" rtlCol="0">
            <a:spAutoFit/>
          </a:bodyPr>
          <a:lstStyle/>
          <a:p>
            <a:pPr>
              <a:buClr>
                <a:srgbClr val="FF0000"/>
              </a:buClr>
              <a:buFont typeface="Arial" pitchFamily="34" charset="0"/>
              <a:buChar char="•"/>
            </a:pPr>
            <a:r>
              <a:rPr lang="fr-FR" dirty="0" smtClean="0"/>
              <a:t> </a:t>
            </a:r>
            <a:r>
              <a:rPr lang="fr-FR" b="1" dirty="0" smtClean="0"/>
              <a:t>L’acquittement </a:t>
            </a:r>
            <a:r>
              <a:rPr lang="fr-FR" dirty="0" smtClean="0"/>
              <a:t>permet de retourner à un état de fonctionnement normal de l’alarme, qui </a:t>
            </a:r>
            <a:r>
              <a:rPr lang="fr-FR" b="1" dirty="0" smtClean="0"/>
              <a:t>reprend sa surveillance</a:t>
            </a:r>
            <a:endParaRPr lang="fr-FR" dirty="0" smtClean="0"/>
          </a:p>
          <a:p>
            <a:pPr>
              <a:buClr>
                <a:srgbClr val="FF0000"/>
              </a:buClr>
              <a:buFont typeface="Arial" pitchFamily="34" charset="0"/>
              <a:buChar char="•"/>
            </a:pPr>
            <a:endParaRPr lang="fr-FR" dirty="0" smtClean="0"/>
          </a:p>
          <a:p>
            <a:pPr>
              <a:buClr>
                <a:srgbClr val="FF0000"/>
              </a:buClr>
              <a:buFont typeface="Arial" pitchFamily="34" charset="0"/>
              <a:buChar char="•"/>
            </a:pPr>
            <a:r>
              <a:rPr lang="fr-FR" dirty="0" smtClean="0"/>
              <a:t> </a:t>
            </a:r>
            <a:r>
              <a:rPr lang="fr-FR" b="1" dirty="0" smtClean="0"/>
              <a:t>Tant qu’elle n’est pas acquittée, une même alarme ne peut pas se déclencher une seconde fois</a:t>
            </a:r>
          </a:p>
          <a:p>
            <a:pPr>
              <a:buClr>
                <a:srgbClr val="FF0000"/>
              </a:buClr>
              <a:buFont typeface="Arial" pitchFamily="34" charset="0"/>
              <a:buChar char="•"/>
            </a:pPr>
            <a:endParaRPr lang="fr-FR" dirty="0" smtClean="0"/>
          </a:p>
          <a:p>
            <a:pPr>
              <a:buClr>
                <a:srgbClr val="FF0000"/>
              </a:buClr>
              <a:buFont typeface="Arial" pitchFamily="34" charset="0"/>
              <a:buChar char="•"/>
            </a:pPr>
            <a:r>
              <a:rPr lang="fr-FR" dirty="0" smtClean="0"/>
              <a:t> En général, on ne procède à </a:t>
            </a:r>
            <a:r>
              <a:rPr lang="fr-FR" b="1" dirty="0" smtClean="0"/>
              <a:t>l’acquittement</a:t>
            </a:r>
            <a:r>
              <a:rPr lang="fr-FR" dirty="0" smtClean="0"/>
              <a:t> manuel qu’après confirmation de la </a:t>
            </a:r>
            <a:r>
              <a:rPr lang="fr-FR" b="1" dirty="0" smtClean="0"/>
              <a:t>clôture de l’incident</a:t>
            </a:r>
          </a:p>
          <a:p>
            <a:pPr>
              <a:buClr>
                <a:srgbClr val="FF0000"/>
              </a:buClr>
              <a:buFont typeface="Arial" pitchFamily="34" charset="0"/>
              <a:buChar char="•"/>
            </a:pPr>
            <a:endParaRPr lang="fr-FR" dirty="0" smtClean="0"/>
          </a:p>
          <a:p>
            <a:pPr>
              <a:buClr>
                <a:srgbClr val="FF0000"/>
              </a:buClr>
              <a:buFont typeface="Arial" pitchFamily="34" charset="0"/>
              <a:buChar char="•"/>
            </a:pPr>
            <a:r>
              <a:rPr lang="fr-FR" dirty="0" smtClean="0"/>
              <a:t> Il existe une fonctionnalité, permettant de configurer l’alarme comme étant « </a:t>
            </a:r>
            <a:r>
              <a:rPr lang="fr-FR" b="1" dirty="0" smtClean="0"/>
              <a:t>auto-acquittable</a:t>
            </a:r>
            <a:r>
              <a:rPr lang="fr-FR" dirty="0" smtClean="0"/>
              <a:t> » </a:t>
            </a:r>
            <a:r>
              <a:rPr lang="fr-FR" dirty="0" smtClean="0">
                <a:sym typeface="Wingdings" pitchFamily="2" charset="2"/>
              </a:rPr>
              <a:t></a:t>
            </a:r>
            <a:r>
              <a:rPr lang="fr-FR" dirty="0" smtClean="0"/>
              <a:t> il y aura alors </a:t>
            </a:r>
            <a:r>
              <a:rPr lang="fr-FR" b="1" dirty="0" smtClean="0"/>
              <a:t>autant de mails </a:t>
            </a:r>
            <a:r>
              <a:rPr lang="fr-FR" dirty="0" smtClean="0"/>
              <a:t>de signalement du défauts que de passages de l’état normal à l’état d’incident</a:t>
            </a:r>
          </a:p>
          <a:p>
            <a:pPr>
              <a:buClr>
                <a:srgbClr val="FF0000"/>
              </a:buClr>
              <a:buFont typeface="Arial" pitchFamily="34" charset="0"/>
              <a:buChar char="•"/>
            </a:pPr>
            <a:endParaRPr lang="fr-FR" dirty="0" smtClean="0"/>
          </a:p>
          <a:p>
            <a:pPr>
              <a:buClr>
                <a:srgbClr val="FF0000"/>
              </a:buClr>
              <a:buFont typeface="Arial" pitchFamily="34" charset="0"/>
              <a:buChar char="•"/>
            </a:pPr>
            <a:r>
              <a:rPr lang="fr-FR" dirty="0" smtClean="0"/>
              <a:t> Par ex: une alarme sur les portes ouvertes en journée, avec 10 ouvertures et fermetures consécutives entre 7h et 9h</a:t>
            </a:r>
          </a:p>
          <a:p>
            <a:pPr>
              <a:buClr>
                <a:srgbClr val="FF0000"/>
              </a:buClr>
            </a:pPr>
            <a:endParaRPr lang="fr-FR" dirty="0" smtClean="0"/>
          </a:p>
          <a:p>
            <a:pPr lvl="1">
              <a:buClr>
                <a:srgbClr val="FF0000"/>
              </a:buClr>
              <a:buFont typeface="Tahoma" pitchFamily="34" charset="0"/>
              <a:buChar char="›"/>
            </a:pPr>
            <a:r>
              <a:rPr lang="fr-FR" dirty="0" smtClean="0"/>
              <a:t> alarme standard </a:t>
            </a:r>
            <a:r>
              <a:rPr lang="fr-FR" dirty="0" smtClean="0">
                <a:sym typeface="Wingdings" pitchFamily="2" charset="2"/>
              </a:rPr>
              <a:t> un seul mail reçu</a:t>
            </a:r>
          </a:p>
          <a:p>
            <a:pPr lvl="1">
              <a:buClr>
                <a:srgbClr val="FF0000"/>
              </a:buClr>
              <a:buFont typeface="Tahoma" pitchFamily="34" charset="0"/>
              <a:buChar char="›"/>
            </a:pPr>
            <a:r>
              <a:rPr lang="fr-FR" dirty="0" smtClean="0">
                <a:sym typeface="Wingdings" pitchFamily="2" charset="2"/>
              </a:rPr>
              <a:t> alarme auto-acquittée  10 mails, 1 à chaque ouverture/réouverture</a:t>
            </a:r>
            <a:endParaRPr lang="fr-FR" dirty="0" smtClean="0"/>
          </a:p>
          <a:p>
            <a:pPr>
              <a:buFont typeface="Wingdings" pitchFamily="2" charset="2"/>
              <a:buChar char="§"/>
            </a:pPr>
            <a:endParaRPr lang="fr-FR" dirty="0" smtClean="0"/>
          </a:p>
          <a:p>
            <a:endParaRPr lang="fr-FR"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Points clés</a:t>
            </a:r>
            <a:endParaRPr lang="fr-FR" dirty="0"/>
          </a:p>
        </p:txBody>
      </p:sp>
      <p:sp>
        <p:nvSpPr>
          <p:cNvPr id="3" name="Espace réservé du contenu 2"/>
          <p:cNvSpPr>
            <a:spLocks noGrp="1"/>
          </p:cNvSpPr>
          <p:nvPr>
            <p:ph idx="1"/>
          </p:nvPr>
        </p:nvSpPr>
        <p:spPr>
          <a:xfrm>
            <a:off x="648000" y="1215040"/>
            <a:ext cx="8172472" cy="5238296"/>
          </a:xfrm>
        </p:spPr>
        <p:txBody>
          <a:bodyPr/>
          <a:lstStyle/>
          <a:p>
            <a:pPr indent="-342900">
              <a:spcAft>
                <a:spcPts val="0"/>
              </a:spcAft>
              <a:buAutoNum type="arabicPeriod"/>
            </a:pPr>
            <a:r>
              <a:rPr lang="fr-FR" dirty="0" smtClean="0"/>
              <a:t>Qu’est-ce qu’une </a:t>
            </a:r>
            <a:r>
              <a:rPr lang="fr-FR" dirty="0" err="1" smtClean="0"/>
              <a:t>failure</a:t>
            </a:r>
            <a:r>
              <a:rPr lang="fr-FR" dirty="0" smtClean="0"/>
              <a:t>?</a:t>
            </a:r>
            <a:endParaRPr lang="fr-FR" dirty="0" smtClean="0">
              <a:solidFill>
                <a:schemeClr val="accent1"/>
              </a:solidFill>
            </a:endParaRPr>
          </a:p>
          <a:p>
            <a:pPr marL="0" lvl="3" indent="-342900">
              <a:spcAft>
                <a:spcPts val="0"/>
              </a:spcAft>
              <a:buNone/>
            </a:pPr>
            <a:r>
              <a:rPr lang="fr-FR" dirty="0" smtClean="0">
                <a:solidFill>
                  <a:schemeClr val="accent1"/>
                </a:solidFill>
              </a:rPr>
              <a:t>Un défaut au sens large, sinon une panne (par opposition à « alerte »/« warning »)</a:t>
            </a:r>
          </a:p>
          <a:p>
            <a:pPr marL="0" lvl="3" indent="-342900">
              <a:spcAft>
                <a:spcPts val="0"/>
              </a:spcAft>
              <a:buNone/>
            </a:pPr>
            <a:endParaRPr lang="fr-FR" dirty="0" smtClean="0">
              <a:solidFill>
                <a:schemeClr val="accent1"/>
              </a:solidFill>
            </a:endParaRPr>
          </a:p>
          <a:p>
            <a:pPr indent="-342900">
              <a:spcAft>
                <a:spcPts val="0"/>
              </a:spcAft>
              <a:buAutoNum type="arabicPeriod"/>
            </a:pPr>
            <a:r>
              <a:rPr lang="fr-FR" dirty="0" smtClean="0"/>
              <a:t>Peut-on surveiller les entrées en tant que </a:t>
            </a:r>
            <a:r>
              <a:rPr lang="fr-FR" b="1" dirty="0" smtClean="0"/>
              <a:t>données brutes </a:t>
            </a:r>
            <a:r>
              <a:rPr lang="fr-FR" dirty="0" smtClean="0"/>
              <a:t>(0 ou 1), et inhiber </a:t>
            </a:r>
            <a:r>
              <a:rPr lang="fr-FR" smtClean="0"/>
              <a:t>les envois </a:t>
            </a:r>
            <a:r>
              <a:rPr lang="fr-FR" dirty="0" smtClean="0"/>
              <a:t>de mails d’alarme en journée par exemple?</a:t>
            </a:r>
            <a:endParaRPr lang="fr-FR" dirty="0" smtClean="0">
              <a:solidFill>
                <a:schemeClr val="accent1"/>
              </a:solidFill>
            </a:endParaRPr>
          </a:p>
          <a:p>
            <a:pPr marL="0" lvl="3" indent="-342900">
              <a:spcAft>
                <a:spcPts val="0"/>
              </a:spcAft>
              <a:buNone/>
            </a:pPr>
            <a:r>
              <a:rPr lang="fr-FR" dirty="0" smtClean="0">
                <a:solidFill>
                  <a:schemeClr val="accent1"/>
                </a:solidFill>
              </a:rPr>
              <a:t>Non, d’où l’activation nécessaire des Défauts sur Entrées, via le CCS</a:t>
            </a:r>
          </a:p>
          <a:p>
            <a:pPr marL="0" lvl="3" indent="-342900">
              <a:spcAft>
                <a:spcPts val="0"/>
              </a:spcAft>
              <a:buNone/>
            </a:pPr>
            <a:r>
              <a:rPr lang="fr-FR" dirty="0" smtClean="0">
                <a:solidFill>
                  <a:schemeClr val="accent1"/>
                </a:solidFill>
              </a:rPr>
              <a:t>Il faut les surveiller en tant que DEFAUTS (activés par le CCS).</a:t>
            </a:r>
          </a:p>
          <a:p>
            <a:pPr marL="0" lvl="3" indent="-342900">
              <a:spcAft>
                <a:spcPts val="0"/>
              </a:spcAft>
              <a:buNone/>
            </a:pPr>
            <a:endParaRPr lang="fr-FR" dirty="0" smtClean="0">
              <a:solidFill>
                <a:schemeClr val="accent1"/>
              </a:solidFill>
            </a:endParaRPr>
          </a:p>
          <a:p>
            <a:pPr marL="0" lvl="3" indent="-342900">
              <a:spcAft>
                <a:spcPts val="0"/>
              </a:spcAft>
              <a:buNone/>
            </a:pPr>
            <a:endParaRPr lang="fr-FR" dirty="0" smtClean="0">
              <a:solidFill>
                <a:schemeClr val="accent1"/>
              </a:solidFill>
            </a:endParaRPr>
          </a:p>
          <a:p>
            <a:pPr marL="0" lvl="3" indent="-342900">
              <a:spcAft>
                <a:spcPts val="0"/>
              </a:spcAft>
              <a:buNone/>
            </a:pPr>
            <a:endParaRPr lang="fr-FR" dirty="0" smtClean="0">
              <a:solidFill>
                <a:schemeClr val="accent1"/>
              </a:solidFill>
            </a:endParaRPr>
          </a:p>
          <a:p>
            <a:pPr marL="0" lvl="3" indent="-342900">
              <a:spcAft>
                <a:spcPts val="0"/>
              </a:spcAft>
              <a:buNone/>
            </a:pPr>
            <a:endParaRPr lang="fr-FR" dirty="0" smtClean="0">
              <a:solidFill>
                <a:schemeClr val="accent1"/>
              </a:solidFill>
            </a:endParaRPr>
          </a:p>
          <a:p>
            <a:pPr marL="0" lvl="3" indent="-342900">
              <a:spcAft>
                <a:spcPts val="0"/>
              </a:spcAft>
              <a:buNone/>
            </a:pPr>
            <a:endParaRPr lang="fr-FR" dirty="0" smtClean="0">
              <a:solidFill>
                <a:schemeClr val="accent1"/>
              </a:solidFill>
            </a:endParaRPr>
          </a:p>
          <a:p>
            <a:pPr lvl="0"/>
            <a:endParaRPr lang="fr-FR" dirty="0"/>
          </a:p>
        </p:txBody>
      </p:sp>
      <p:sp>
        <p:nvSpPr>
          <p:cNvPr id="4" name="Espace réservé de la date 3"/>
          <p:cNvSpPr>
            <a:spLocks noGrp="1"/>
          </p:cNvSpPr>
          <p:nvPr>
            <p:ph type="dt" sz="half" idx="10"/>
          </p:nvPr>
        </p:nvSpPr>
        <p:spPr/>
        <p:txBody>
          <a:bodyPr/>
          <a:lstStyle/>
          <a:p>
            <a:fld id="{307C0233-B80D-42EC-B6DF-BDCE443F2AAC}" type="datetime2">
              <a:rPr lang="fr-FR" smtClean="0"/>
              <a:pPr/>
              <a:t>lundi 9 janvier 2017</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13</a:t>
            </a:fld>
            <a:endParaRPr lang="fr-F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en-US" dirty="0" err="1" smtClean="0">
                <a:sym typeface="Wingdings" pitchFamily="2" charset="2"/>
              </a:rPr>
              <a:t>Pré-requis</a:t>
            </a:r>
            <a:endParaRPr lang="fr-FR" dirty="0"/>
          </a:p>
        </p:txBody>
      </p:sp>
      <p:sp>
        <p:nvSpPr>
          <p:cNvPr id="4" name="Espace réservé de la date 3"/>
          <p:cNvSpPr>
            <a:spLocks noGrp="1"/>
          </p:cNvSpPr>
          <p:nvPr>
            <p:ph type="dt" sz="half" idx="10"/>
          </p:nvPr>
        </p:nvSpPr>
        <p:spPr/>
        <p:txBody>
          <a:bodyPr/>
          <a:lstStyle/>
          <a:p>
            <a:r>
              <a:rPr lang="fr-FR" smtClean="0"/>
              <a:t>18 Juillet 2013</a:t>
            </a:r>
            <a:endParaRPr lang="fr-FR"/>
          </a:p>
        </p:txBody>
      </p:sp>
      <p:sp>
        <p:nvSpPr>
          <p:cNvPr id="5" name="Espace réservé du pied de page 4"/>
          <p:cNvSpPr>
            <a:spLocks noGrp="1"/>
          </p:cNvSpPr>
          <p:nvPr>
            <p:ph type="ftr" sz="quarter" idx="11"/>
          </p:nvPr>
        </p:nvSpPr>
        <p:spPr/>
        <p:txBody>
          <a:bodyPr/>
          <a:lstStyle/>
          <a:p>
            <a:r>
              <a:rPr lang="fr-FR" smtClean="0"/>
              <a:t>Formation à l’installation de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2</a:t>
            </a:fld>
            <a:endParaRPr lang="fr-FR"/>
          </a:p>
        </p:txBody>
      </p:sp>
      <p:sp>
        <p:nvSpPr>
          <p:cNvPr id="10" name="ZoneTexte 9"/>
          <p:cNvSpPr txBox="1"/>
          <p:nvPr/>
        </p:nvSpPr>
        <p:spPr>
          <a:xfrm>
            <a:off x="467544" y="1700808"/>
            <a:ext cx="8676456" cy="1354217"/>
          </a:xfrm>
          <a:prstGeom prst="rect">
            <a:avLst/>
          </a:prstGeom>
          <a:noFill/>
        </p:spPr>
        <p:txBody>
          <a:bodyPr wrap="square" rtlCol="0">
            <a:spAutoFit/>
          </a:bodyPr>
          <a:lstStyle/>
          <a:p>
            <a:pPr marL="342900" indent="-342900"/>
            <a:r>
              <a:rPr lang="fr-FR" sz="1600" b="1" dirty="0" smtClean="0">
                <a:solidFill>
                  <a:schemeClr val="accent3"/>
                </a:solidFill>
                <a:sym typeface="Wingdings" pitchFamily="2" charset="2"/>
              </a:rPr>
              <a:t>Modules nécessaires</a:t>
            </a:r>
          </a:p>
          <a:p>
            <a:pPr marL="342900" indent="-342900"/>
            <a:endParaRPr lang="fr-FR" sz="1600" b="1" dirty="0" smtClean="0">
              <a:solidFill>
                <a:schemeClr val="accent3"/>
              </a:solidFill>
              <a:sym typeface="Wingdings" pitchFamily="2" charset="2"/>
            </a:endParaRPr>
          </a:p>
          <a:p>
            <a:pPr marL="342900" indent="-342900">
              <a:buAutoNum type="arabicPeriod"/>
            </a:pPr>
            <a:r>
              <a:rPr lang="fr-FR" sz="1600" dirty="0" smtClean="0"/>
              <a:t>PRESENTATION DE LA SOLUTION CITYBOX</a:t>
            </a:r>
          </a:p>
          <a:p>
            <a:endParaRPr lang="fr-FR" sz="1600" dirty="0" smtClean="0"/>
          </a:p>
          <a:p>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4644009" y="2460440"/>
            <a:ext cx="2880320" cy="3994484"/>
          </a:xfrm>
          <a:prstGeom prst="rect">
            <a:avLst/>
          </a:prstGeom>
          <a:noFill/>
          <a:ln w="9525">
            <a:noFill/>
            <a:miter lim="800000"/>
            <a:headEnd/>
            <a:tailEnd/>
          </a:ln>
        </p:spPr>
      </p:pic>
      <p:pic>
        <p:nvPicPr>
          <p:cNvPr id="10241" name="Picture 1"/>
          <p:cNvPicPr>
            <a:picLocks noChangeAspect="1" noChangeArrowheads="1"/>
          </p:cNvPicPr>
          <p:nvPr/>
        </p:nvPicPr>
        <p:blipFill>
          <a:blip r:embed="rId3" cstate="print"/>
          <a:srcRect/>
          <a:stretch>
            <a:fillRect/>
          </a:stretch>
        </p:blipFill>
        <p:spPr bwMode="auto">
          <a:xfrm>
            <a:off x="683568" y="2492896"/>
            <a:ext cx="3305175" cy="3876675"/>
          </a:xfrm>
          <a:prstGeom prst="rect">
            <a:avLst/>
          </a:prstGeom>
          <a:noFill/>
          <a:ln w="9525">
            <a:noFill/>
            <a:miter lim="800000"/>
            <a:headEnd/>
            <a:tailEnd/>
          </a:ln>
        </p:spPr>
      </p:pic>
      <p:sp>
        <p:nvSpPr>
          <p:cNvPr id="2" name="Titre 1"/>
          <p:cNvSpPr>
            <a:spLocks noGrp="1"/>
          </p:cNvSpPr>
          <p:nvPr>
            <p:ph type="title"/>
          </p:nvPr>
        </p:nvSpPr>
        <p:spPr/>
        <p:txBody>
          <a:bodyPr/>
          <a:lstStyle/>
          <a:p>
            <a:r>
              <a:rPr lang="fr-FR" dirty="0" smtClean="0"/>
              <a:t>Les données : Mesures et Défauts</a:t>
            </a:r>
            <a:endParaRPr lang="fr-FR" dirty="0"/>
          </a:p>
        </p:txBody>
      </p:sp>
      <p:sp>
        <p:nvSpPr>
          <p:cNvPr id="3" name="Espace réservé du contenu 2"/>
          <p:cNvSpPr>
            <a:spLocks noGrp="1"/>
          </p:cNvSpPr>
          <p:nvPr>
            <p:ph idx="1"/>
          </p:nvPr>
        </p:nvSpPr>
        <p:spPr>
          <a:xfrm>
            <a:off x="648000" y="980728"/>
            <a:ext cx="8100464" cy="1440160"/>
          </a:xfrm>
        </p:spPr>
        <p:txBody>
          <a:bodyPr/>
          <a:lstStyle/>
          <a:p>
            <a:r>
              <a:rPr lang="fr-FR" dirty="0" smtClean="0"/>
              <a:t>Dans l’outil SLV, toutes les données </a:t>
            </a:r>
            <a:r>
              <a:rPr lang="fr-FR" dirty="0" err="1" smtClean="0"/>
              <a:t>historisées</a:t>
            </a:r>
            <a:r>
              <a:rPr lang="fr-FR" dirty="0" smtClean="0"/>
              <a:t> appartiennent à 2 catégories :</a:t>
            </a:r>
          </a:p>
          <a:p>
            <a:pPr lvl="3">
              <a:buFont typeface="Wingdings" pitchFamily="2" charset="2"/>
              <a:buChar char="§"/>
            </a:pPr>
            <a:r>
              <a:rPr lang="fr-FR" dirty="0" smtClean="0"/>
              <a:t> Les </a:t>
            </a:r>
            <a:r>
              <a:rPr lang="fr-FR" b="1" dirty="0" smtClean="0"/>
              <a:t>mesures </a:t>
            </a:r>
            <a:r>
              <a:rPr lang="fr-FR" dirty="0" smtClean="0"/>
              <a:t>(</a:t>
            </a:r>
            <a:r>
              <a:rPr lang="fr-FR" dirty="0" err="1" smtClean="0"/>
              <a:t>meterings</a:t>
            </a:r>
            <a:r>
              <a:rPr lang="fr-FR" dirty="0" smtClean="0"/>
              <a:t>), comprendre « données brutes »</a:t>
            </a:r>
          </a:p>
          <a:p>
            <a:pPr lvl="3">
              <a:buFont typeface="Wingdings" pitchFamily="2" charset="2"/>
              <a:buChar char="§"/>
            </a:pPr>
            <a:r>
              <a:rPr lang="fr-FR" dirty="0" smtClean="0"/>
              <a:t> Les </a:t>
            </a:r>
            <a:r>
              <a:rPr lang="fr-FR" b="1" dirty="0" smtClean="0"/>
              <a:t>défauts </a:t>
            </a:r>
            <a:r>
              <a:rPr lang="fr-FR" dirty="0" smtClean="0"/>
              <a:t>(</a:t>
            </a:r>
            <a:r>
              <a:rPr lang="fr-FR" dirty="0" err="1" smtClean="0"/>
              <a:t>failures</a:t>
            </a:r>
            <a:r>
              <a:rPr lang="fr-FR" dirty="0" smtClean="0"/>
              <a:t>), qui ont nécessairement été calculés par des outils à partir de données brutes. </a:t>
            </a:r>
          </a:p>
          <a:p>
            <a:pPr lvl="3">
              <a:buFont typeface="Wingdings" pitchFamily="2" charset="2"/>
              <a:buChar char="§"/>
            </a:pPr>
            <a:endParaRPr lang="fr-FR" dirty="0" smtClean="0"/>
          </a:p>
          <a:p>
            <a:pPr lvl="3">
              <a:buFont typeface="Wingdings" pitchFamily="2" charset="2"/>
              <a:buChar char="§"/>
            </a:pPr>
            <a:endParaRPr lang="fr-FR" dirty="0" smtClean="0"/>
          </a:p>
          <a:p>
            <a:endParaRPr lang="fr-FR" dirty="0"/>
          </a:p>
        </p:txBody>
      </p:sp>
      <p:sp>
        <p:nvSpPr>
          <p:cNvPr id="4" name="Espace réservé de la date 3"/>
          <p:cNvSpPr>
            <a:spLocks noGrp="1"/>
          </p:cNvSpPr>
          <p:nvPr>
            <p:ph type="dt" sz="half" idx="10"/>
          </p:nvPr>
        </p:nvSpPr>
        <p:spPr/>
        <p:txBody>
          <a:bodyPr/>
          <a:lstStyle/>
          <a:p>
            <a:fld id="{307C0233-B80D-42EC-B6DF-BDCE443F2AAC}" type="datetime2">
              <a:rPr lang="fr-FR" smtClean="0"/>
              <a:pPr/>
              <a:t>lundi 9 janvier 2017</a:t>
            </a:fld>
            <a:endParaRPr lang="fr-FR"/>
          </a:p>
        </p:txBody>
      </p:sp>
      <p:sp>
        <p:nvSpPr>
          <p:cNvPr id="5" name="Espace réservé du pied de page 4"/>
          <p:cNvSpPr>
            <a:spLocks noGrp="1"/>
          </p:cNvSpPr>
          <p:nvPr>
            <p:ph type="ftr" sz="quarter" idx="11"/>
          </p:nvPr>
        </p:nvSpPr>
        <p:spPr/>
        <p:txBody>
          <a:bodyPr/>
          <a:lstStyle/>
          <a:p>
            <a:r>
              <a:rPr lang="fr-FR" dirty="0" smtClean="0"/>
              <a:t>Formation à la solution </a:t>
            </a:r>
            <a:r>
              <a:rPr lang="fr-FR" dirty="0" err="1" smtClean="0"/>
              <a:t>Citybox</a:t>
            </a:r>
            <a:endParaRPr lang="fr-FR" dirty="0"/>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3</a:t>
            </a:fld>
            <a:endParaRPr lang="fr-FR"/>
          </a:p>
        </p:txBody>
      </p:sp>
      <p:sp>
        <p:nvSpPr>
          <p:cNvPr id="11" name="Rectangle 10"/>
          <p:cNvSpPr/>
          <p:nvPr/>
        </p:nvSpPr>
        <p:spPr>
          <a:xfrm>
            <a:off x="827584" y="2924944"/>
            <a:ext cx="576064" cy="288032"/>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220072" y="2852936"/>
            <a:ext cx="648072" cy="216024"/>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fr-FR" dirty="0" smtClean="0"/>
              <a:t>Défauts</a:t>
            </a:r>
            <a:endParaRPr lang="fr-FR" dirty="0"/>
          </a:p>
        </p:txBody>
      </p:sp>
      <p:sp>
        <p:nvSpPr>
          <p:cNvPr id="4" name="Espace réservé de la date 3"/>
          <p:cNvSpPr>
            <a:spLocks noGrp="1"/>
          </p:cNvSpPr>
          <p:nvPr>
            <p:ph type="dt" sz="half" idx="10"/>
          </p:nvPr>
        </p:nvSpPr>
        <p:spPr/>
        <p:txBody>
          <a:bodyPr/>
          <a:lstStyle/>
          <a:p>
            <a:fld id="{49F7149A-DF32-44EE-9B5E-18AC0D1D3CCB}" type="datetime2">
              <a:rPr lang="fr-FR" smtClean="0"/>
              <a:pPr/>
              <a:t>lundi 9 janvier 2017</a:t>
            </a:fld>
            <a:endParaRPr lang="fr-FR" dirty="0"/>
          </a:p>
        </p:txBody>
      </p:sp>
      <p:sp>
        <p:nvSpPr>
          <p:cNvPr id="5" name="Espace réservé du numéro de diapositive 4"/>
          <p:cNvSpPr>
            <a:spLocks noGrp="1"/>
          </p:cNvSpPr>
          <p:nvPr>
            <p:ph type="sldNum" sz="quarter" idx="11"/>
          </p:nvPr>
        </p:nvSpPr>
        <p:spPr/>
        <p:txBody>
          <a:bodyPr/>
          <a:lstStyle/>
          <a:p>
            <a:fld id="{19858401-1896-4F80-9B2B-186795E41C27}" type="slidenum">
              <a:rPr lang="fr-FR" smtClean="0"/>
              <a:pPr/>
              <a:t>4</a:t>
            </a:fld>
            <a:endParaRPr lang="fr-FR" dirty="0"/>
          </a:p>
        </p:txBody>
      </p:sp>
      <p:sp>
        <p:nvSpPr>
          <p:cNvPr id="6" name="Espace réservé du pied de page 5"/>
          <p:cNvSpPr>
            <a:spLocks noGrp="1"/>
          </p:cNvSpPr>
          <p:nvPr>
            <p:ph type="ftr" sz="quarter" idx="12"/>
          </p:nvPr>
        </p:nvSpPr>
        <p:spPr/>
        <p:txBody>
          <a:bodyPr/>
          <a:lstStyle/>
          <a:p>
            <a:r>
              <a:rPr lang="fr-FR" smtClean="0"/>
              <a:t>Formation à la solution Citybox</a:t>
            </a:r>
            <a:endParaRPr lang="fr-FR" dirty="0"/>
          </a:p>
        </p:txBody>
      </p:sp>
      <p:sp>
        <p:nvSpPr>
          <p:cNvPr id="7" name="Espace réservé pour une image  6"/>
          <p:cNvSpPr>
            <a:spLocks noGrp="1"/>
          </p:cNvSpPr>
          <p:nvPr>
            <p:ph type="pic" sz="quarter" idx="13"/>
          </p:nvPr>
        </p:nvSpPr>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défauts : Alertes et Pannes</a:t>
            </a:r>
            <a:endParaRPr lang="fr-FR" dirty="0"/>
          </a:p>
        </p:txBody>
      </p:sp>
      <p:sp>
        <p:nvSpPr>
          <p:cNvPr id="3" name="Espace réservé du contenu 2"/>
          <p:cNvSpPr>
            <a:spLocks noGrp="1"/>
          </p:cNvSpPr>
          <p:nvPr>
            <p:ph idx="1"/>
          </p:nvPr>
        </p:nvSpPr>
        <p:spPr>
          <a:xfrm>
            <a:off x="648000" y="980728"/>
            <a:ext cx="8100464" cy="5400600"/>
          </a:xfrm>
        </p:spPr>
        <p:txBody>
          <a:bodyPr/>
          <a:lstStyle/>
          <a:p>
            <a:r>
              <a:rPr lang="fr-FR" dirty="0" smtClean="0"/>
              <a:t>Les </a:t>
            </a:r>
            <a:r>
              <a:rPr lang="fr-FR" b="1" dirty="0" smtClean="0"/>
              <a:t>défauts</a:t>
            </a:r>
            <a:r>
              <a:rPr lang="fr-FR" dirty="0" smtClean="0"/>
              <a:t> se divisent eux-mêmes en 2 sous-catégories : </a:t>
            </a:r>
          </a:p>
          <a:p>
            <a:pPr lvl="3">
              <a:buFont typeface="Wingdings" pitchFamily="2" charset="2"/>
              <a:buChar char="§"/>
            </a:pPr>
            <a:r>
              <a:rPr lang="fr-FR" dirty="0" smtClean="0"/>
              <a:t> Les </a:t>
            </a:r>
            <a:r>
              <a:rPr lang="fr-FR" b="1" dirty="0" smtClean="0"/>
              <a:t>alertes</a:t>
            </a:r>
            <a:r>
              <a:rPr lang="fr-FR" dirty="0" smtClean="0"/>
              <a:t> (warnings)</a:t>
            </a:r>
          </a:p>
          <a:p>
            <a:pPr lvl="3">
              <a:buFont typeface="Wingdings" pitchFamily="2" charset="2"/>
              <a:buChar char="§"/>
            </a:pPr>
            <a:r>
              <a:rPr lang="fr-FR" dirty="0" smtClean="0"/>
              <a:t> Les </a:t>
            </a:r>
            <a:r>
              <a:rPr lang="fr-FR" b="1" dirty="0" smtClean="0"/>
              <a:t>pannes</a:t>
            </a:r>
            <a:r>
              <a:rPr lang="fr-FR" dirty="0" smtClean="0"/>
              <a:t> (</a:t>
            </a:r>
            <a:r>
              <a:rPr lang="fr-FR" dirty="0" err="1" smtClean="0"/>
              <a:t>outages</a:t>
            </a:r>
            <a:r>
              <a:rPr lang="fr-FR" dirty="0" smtClean="0"/>
              <a:t>)</a:t>
            </a:r>
          </a:p>
          <a:p>
            <a:pPr lvl="3">
              <a:buNone/>
            </a:pPr>
            <a:endParaRPr lang="fr-FR" dirty="0" smtClean="0"/>
          </a:p>
          <a:p>
            <a:pPr marL="36000" lvl="3" algn="just">
              <a:buFont typeface="Wingdings" pitchFamily="2" charset="2"/>
              <a:buChar char="ü"/>
            </a:pPr>
            <a:r>
              <a:rPr lang="fr-FR" dirty="0" smtClean="0"/>
              <a:t>Dans la solution Citybox, les warnings ne sont qu’un complément d’information d’un « </a:t>
            </a:r>
            <a:r>
              <a:rPr lang="fr-FR" dirty="0" err="1" smtClean="0"/>
              <a:t>outage</a:t>
            </a:r>
            <a:r>
              <a:rPr lang="fr-FR" dirty="0" smtClean="0"/>
              <a:t> ».</a:t>
            </a:r>
          </a:p>
          <a:p>
            <a:pPr marL="36000" lvl="3" algn="just">
              <a:buNone/>
            </a:pPr>
            <a:endParaRPr lang="fr-FR" dirty="0" smtClean="0"/>
          </a:p>
          <a:p>
            <a:pPr marL="36000" lvl="3" algn="just">
              <a:buNone/>
            </a:pPr>
            <a:r>
              <a:rPr lang="fr-FR" i="1" dirty="0" smtClean="0"/>
              <a:t>Exemple : « panne de lampe » est un « </a:t>
            </a:r>
            <a:r>
              <a:rPr lang="fr-FR" i="1" dirty="0" err="1" smtClean="0"/>
              <a:t>outage</a:t>
            </a:r>
            <a:r>
              <a:rPr lang="fr-FR" i="1" dirty="0" smtClean="0"/>
              <a:t> », « puissance faible » est un « warning »</a:t>
            </a:r>
          </a:p>
          <a:p>
            <a:pPr marL="36000" lvl="3" algn="just">
              <a:buFont typeface="Wingdings" pitchFamily="2" charset="2"/>
              <a:buChar char="ü"/>
            </a:pPr>
            <a:endParaRPr lang="fr-FR" dirty="0" smtClean="0"/>
          </a:p>
          <a:p>
            <a:pPr marL="36000" lvl="3" algn="just">
              <a:buFont typeface="Wingdings" pitchFamily="2" charset="2"/>
              <a:buChar char="ü"/>
            </a:pPr>
            <a:endParaRPr lang="fr-FR" dirty="0" smtClean="0"/>
          </a:p>
          <a:p>
            <a:pPr lvl="3">
              <a:buFont typeface="Wingdings" pitchFamily="2" charset="2"/>
              <a:buChar char="§"/>
            </a:pPr>
            <a:endParaRPr lang="fr-FR" dirty="0" smtClean="0"/>
          </a:p>
          <a:p>
            <a:endParaRPr lang="fr-FR" dirty="0"/>
          </a:p>
        </p:txBody>
      </p:sp>
      <p:sp>
        <p:nvSpPr>
          <p:cNvPr id="4" name="Espace réservé de la date 3"/>
          <p:cNvSpPr>
            <a:spLocks noGrp="1"/>
          </p:cNvSpPr>
          <p:nvPr>
            <p:ph type="dt" sz="half" idx="10"/>
          </p:nvPr>
        </p:nvSpPr>
        <p:spPr/>
        <p:txBody>
          <a:bodyPr/>
          <a:lstStyle/>
          <a:p>
            <a:fld id="{307C0233-B80D-42EC-B6DF-BDCE443F2AAC}" type="datetime2">
              <a:rPr lang="fr-FR" smtClean="0"/>
              <a:pPr/>
              <a:t>lundi 9 janvier 2017</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5</a:t>
            </a:fld>
            <a:endParaRPr lang="fr-FR"/>
          </a:p>
        </p:txBody>
      </p:sp>
      <p:pic>
        <p:nvPicPr>
          <p:cNvPr id="8193" name="Picture 1"/>
          <p:cNvPicPr>
            <a:picLocks noChangeAspect="1" noChangeArrowheads="1"/>
          </p:cNvPicPr>
          <p:nvPr/>
        </p:nvPicPr>
        <p:blipFill>
          <a:blip r:embed="rId3" cstate="print"/>
          <a:srcRect/>
          <a:stretch>
            <a:fillRect/>
          </a:stretch>
        </p:blipFill>
        <p:spPr bwMode="auto">
          <a:xfrm>
            <a:off x="618474" y="3429000"/>
            <a:ext cx="7337902" cy="2924943"/>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3707904" y="1389928"/>
            <a:ext cx="514350" cy="352425"/>
          </a:xfrm>
          <a:prstGeom prst="rect">
            <a:avLst/>
          </a:prstGeom>
          <a:noFill/>
          <a:ln w="9525">
            <a:noFill/>
            <a:miter lim="800000"/>
            <a:headEnd/>
            <a:tailEnd/>
          </a:ln>
        </p:spPr>
      </p:pic>
      <p:pic>
        <p:nvPicPr>
          <p:cNvPr id="8194" name="Picture 2"/>
          <p:cNvPicPr>
            <a:picLocks noChangeAspect="1" noChangeArrowheads="1"/>
          </p:cNvPicPr>
          <p:nvPr/>
        </p:nvPicPr>
        <p:blipFill>
          <a:blip r:embed="rId5" cstate="print"/>
          <a:srcRect/>
          <a:stretch>
            <a:fillRect/>
          </a:stretch>
        </p:blipFill>
        <p:spPr bwMode="auto">
          <a:xfrm>
            <a:off x="3716660" y="1743320"/>
            <a:ext cx="495300" cy="35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07C0233-B80D-42EC-B6DF-BDCE443F2AAC}" type="datetime2">
              <a:rPr lang="fr-FR" smtClean="0"/>
              <a:pPr/>
              <a:t>lundi 9 janvier 2017</a:t>
            </a:fld>
            <a:endParaRPr lang="fr-FR"/>
          </a:p>
        </p:txBody>
      </p:sp>
      <p:sp>
        <p:nvSpPr>
          <p:cNvPr id="5" name="Espace réservé du pied de page 4"/>
          <p:cNvSpPr>
            <a:spLocks noGrp="1"/>
          </p:cNvSpPr>
          <p:nvPr>
            <p:ph type="ftr" sz="quarter" idx="11"/>
          </p:nvPr>
        </p:nvSpPr>
        <p:spPr/>
        <p:txBody>
          <a:bodyPr/>
          <a:lstStyle/>
          <a:p>
            <a:r>
              <a:rPr lang="fr-FR" smtClean="0"/>
              <a:t>Formation à la solution Citybox</a:t>
            </a:r>
            <a:endParaRPr lang="fr-FR"/>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6</a:t>
            </a:fld>
            <a:endParaRPr lang="fr-FR"/>
          </a:p>
        </p:txBody>
      </p:sp>
      <p:sp>
        <p:nvSpPr>
          <p:cNvPr id="53" name="Titre 52"/>
          <p:cNvSpPr>
            <a:spLocks noGrp="1"/>
          </p:cNvSpPr>
          <p:nvPr>
            <p:ph type="title"/>
          </p:nvPr>
        </p:nvSpPr>
        <p:spPr>
          <a:xfrm>
            <a:off x="611560" y="0"/>
            <a:ext cx="7272808" cy="711000"/>
          </a:xfrm>
        </p:spPr>
        <p:txBody>
          <a:bodyPr/>
          <a:lstStyle/>
          <a:p>
            <a:r>
              <a:rPr lang="fr-FR" dirty="0" smtClean="0"/>
              <a:t>Défauts sur entrées « input </a:t>
            </a:r>
            <a:r>
              <a:rPr lang="fr-FR" dirty="0" err="1" smtClean="0"/>
              <a:t>failures</a:t>
            </a:r>
            <a:r>
              <a:rPr lang="fr-FR" dirty="0" smtClean="0"/>
              <a:t> »</a:t>
            </a:r>
            <a:endParaRPr lang="fr-FR" dirty="0"/>
          </a:p>
        </p:txBody>
      </p:sp>
      <p:sp>
        <p:nvSpPr>
          <p:cNvPr id="16" name="ZoneTexte 15"/>
          <p:cNvSpPr txBox="1"/>
          <p:nvPr/>
        </p:nvSpPr>
        <p:spPr>
          <a:xfrm>
            <a:off x="539552" y="908720"/>
            <a:ext cx="8352928" cy="2585323"/>
          </a:xfrm>
          <a:prstGeom prst="rect">
            <a:avLst/>
          </a:prstGeom>
          <a:noFill/>
        </p:spPr>
        <p:txBody>
          <a:bodyPr wrap="square" rtlCol="0">
            <a:spAutoFit/>
          </a:bodyPr>
          <a:lstStyle/>
          <a:p>
            <a:r>
              <a:rPr lang="fr-FR" dirty="0" smtClean="0"/>
              <a:t>En </a:t>
            </a:r>
            <a:r>
              <a:rPr lang="fr-FR" b="1" dirty="0" smtClean="0"/>
              <a:t>données brutes</a:t>
            </a:r>
            <a:r>
              <a:rPr lang="fr-FR" dirty="0" smtClean="0"/>
              <a:t>, ce sont </a:t>
            </a:r>
            <a:r>
              <a:rPr lang="fr-FR" b="1" dirty="0" smtClean="0"/>
              <a:t>juste des valeurs binaires </a:t>
            </a:r>
            <a:r>
              <a:rPr lang="fr-FR" dirty="0" smtClean="0"/>
              <a:t>(0 ou 1)</a:t>
            </a:r>
          </a:p>
          <a:p>
            <a:endParaRPr lang="fr-FR" dirty="0" smtClean="0"/>
          </a:p>
          <a:p>
            <a:pPr>
              <a:buFont typeface="Wingdings" pitchFamily="2" charset="2"/>
              <a:buChar char="§"/>
            </a:pPr>
            <a:r>
              <a:rPr lang="fr-FR" b="1" dirty="0" smtClean="0"/>
              <a:t> Entrées : </a:t>
            </a:r>
            <a:r>
              <a:rPr lang="fr-FR" dirty="0" smtClean="0"/>
              <a:t>Par défaut, on a </a:t>
            </a:r>
            <a:r>
              <a:rPr lang="fr-FR" b="1" dirty="0" smtClean="0"/>
              <a:t>« boucle ouverte = 1 / boucle fermée = 0 »</a:t>
            </a:r>
          </a:p>
          <a:p>
            <a:r>
              <a:rPr lang="fr-FR" i="1" dirty="0" smtClean="0">
                <a:solidFill>
                  <a:srgbClr val="FF0000"/>
                </a:solidFill>
              </a:rPr>
              <a:t>Note: l’inverse est paramétrable via le CCS</a:t>
            </a:r>
          </a:p>
          <a:p>
            <a:pPr>
              <a:buFont typeface="Wingdings" pitchFamily="2" charset="2"/>
              <a:buChar char="§"/>
            </a:pPr>
            <a:endParaRPr lang="fr-FR" dirty="0" smtClean="0"/>
          </a:p>
          <a:p>
            <a:pPr>
              <a:buFont typeface="Wingdings" pitchFamily="2" charset="2"/>
              <a:buChar char="§"/>
            </a:pPr>
            <a:r>
              <a:rPr lang="fr-FR" dirty="0" smtClean="0"/>
              <a:t> Une </a:t>
            </a:r>
            <a:r>
              <a:rPr lang="fr-FR" b="1" dirty="0" smtClean="0"/>
              <a:t>sortie</a:t>
            </a:r>
            <a:r>
              <a:rPr lang="fr-FR" dirty="0" smtClean="0"/>
              <a:t> fermée (i.e. à « ON ») se caractérise par un 1</a:t>
            </a:r>
          </a:p>
          <a:p>
            <a:pPr>
              <a:buFont typeface="Wingdings" pitchFamily="2" charset="2"/>
              <a:buChar char="§"/>
            </a:pPr>
            <a:endParaRPr lang="fr-FR" dirty="0" smtClean="0"/>
          </a:p>
          <a:p>
            <a:pPr>
              <a:buFont typeface="Wingdings" pitchFamily="2" charset="2"/>
              <a:buChar char="§"/>
            </a:pPr>
            <a:endParaRPr lang="fr-FR" dirty="0" smtClean="0"/>
          </a:p>
          <a:p>
            <a:pPr>
              <a:buFont typeface="Wingdings" pitchFamily="2" charset="2"/>
              <a:buChar char="§"/>
            </a:pPr>
            <a:endParaRPr lang="fr-FR" dirty="0"/>
          </a:p>
        </p:txBody>
      </p:sp>
      <p:pic>
        <p:nvPicPr>
          <p:cNvPr id="6145" name="Picture 1"/>
          <p:cNvPicPr>
            <a:picLocks noChangeAspect="1" noChangeArrowheads="1"/>
          </p:cNvPicPr>
          <p:nvPr/>
        </p:nvPicPr>
        <p:blipFill>
          <a:blip r:embed="rId2" cstate="print"/>
          <a:srcRect/>
          <a:stretch>
            <a:fillRect/>
          </a:stretch>
        </p:blipFill>
        <p:spPr bwMode="auto">
          <a:xfrm>
            <a:off x="755576" y="3212976"/>
            <a:ext cx="7416824" cy="24187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07C0233-B80D-42EC-B6DF-BDCE443F2AAC}" type="datetime2">
              <a:rPr lang="fr-FR" smtClean="0"/>
              <a:pPr/>
              <a:t>lundi 9 janvier 2017</a:t>
            </a:fld>
            <a:endParaRPr lang="fr-FR"/>
          </a:p>
        </p:txBody>
      </p:sp>
      <p:sp>
        <p:nvSpPr>
          <p:cNvPr id="5" name="Espace réservé du pied de page 4"/>
          <p:cNvSpPr>
            <a:spLocks noGrp="1"/>
          </p:cNvSpPr>
          <p:nvPr>
            <p:ph type="ftr" sz="quarter" idx="11"/>
          </p:nvPr>
        </p:nvSpPr>
        <p:spPr/>
        <p:txBody>
          <a:bodyPr/>
          <a:lstStyle/>
          <a:p>
            <a:r>
              <a:rPr lang="fr-FR" dirty="0" smtClean="0"/>
              <a:t>Formation à la solution </a:t>
            </a:r>
            <a:r>
              <a:rPr lang="fr-FR" dirty="0" err="1" smtClean="0"/>
              <a:t>Citybox</a:t>
            </a:r>
            <a:endParaRPr lang="fr-FR" dirty="0"/>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7</a:t>
            </a:fld>
            <a:endParaRPr lang="fr-FR"/>
          </a:p>
        </p:txBody>
      </p:sp>
      <p:sp>
        <p:nvSpPr>
          <p:cNvPr id="53" name="Titre 52"/>
          <p:cNvSpPr>
            <a:spLocks noGrp="1"/>
          </p:cNvSpPr>
          <p:nvPr>
            <p:ph type="title"/>
          </p:nvPr>
        </p:nvSpPr>
        <p:spPr>
          <a:xfrm>
            <a:off x="611560" y="0"/>
            <a:ext cx="7272808" cy="711000"/>
          </a:xfrm>
        </p:spPr>
        <p:txBody>
          <a:bodyPr/>
          <a:lstStyle/>
          <a:p>
            <a:r>
              <a:rPr lang="fr-FR" dirty="0" smtClean="0"/>
              <a:t>Activation des défauts sur entrées</a:t>
            </a:r>
            <a:endParaRPr lang="fr-FR" dirty="0"/>
          </a:p>
        </p:txBody>
      </p:sp>
      <p:sp>
        <p:nvSpPr>
          <p:cNvPr id="16" name="ZoneTexte 15"/>
          <p:cNvSpPr txBox="1"/>
          <p:nvPr/>
        </p:nvSpPr>
        <p:spPr>
          <a:xfrm>
            <a:off x="539552" y="908720"/>
            <a:ext cx="8064896" cy="3262432"/>
          </a:xfrm>
          <a:prstGeom prst="rect">
            <a:avLst/>
          </a:prstGeom>
          <a:noFill/>
        </p:spPr>
        <p:txBody>
          <a:bodyPr wrap="square" rtlCol="0">
            <a:spAutoFit/>
          </a:bodyPr>
          <a:lstStyle/>
          <a:p>
            <a:pPr>
              <a:buFont typeface="Wingdings" pitchFamily="2" charset="2"/>
              <a:buChar char="§"/>
            </a:pPr>
            <a:r>
              <a:rPr lang="fr-FR" dirty="0" smtClean="0"/>
              <a:t> </a:t>
            </a:r>
            <a:r>
              <a:rPr lang="fr-FR" sz="1600" dirty="0" smtClean="0"/>
              <a:t>On peut avoir un contact « normalement fermé », ou « normalement ouvert », l’état réel de la porte n’est pas caractérisé par la valeur brute 0 ou 1</a:t>
            </a:r>
          </a:p>
          <a:p>
            <a:pPr>
              <a:buFont typeface="Wingdings" pitchFamily="2" charset="2"/>
              <a:buChar char="§"/>
            </a:pPr>
            <a:endParaRPr lang="fr-FR" sz="1600" dirty="0" smtClean="0"/>
          </a:p>
          <a:p>
            <a:pPr>
              <a:buFont typeface="Wingdings" pitchFamily="2" charset="2"/>
              <a:buChar char="§"/>
            </a:pPr>
            <a:r>
              <a:rPr lang="fr-FR" sz="1600" dirty="0" smtClean="0"/>
              <a:t> Une porte ouverte n’est pas nécessairement un défaut, cela dépend du client et du contrat</a:t>
            </a:r>
          </a:p>
          <a:p>
            <a:pPr>
              <a:buFont typeface="Wingdings" pitchFamily="2" charset="2"/>
              <a:buChar char="§"/>
            </a:pPr>
            <a:endParaRPr lang="fr-FR" sz="1600" dirty="0" smtClean="0"/>
          </a:p>
          <a:p>
            <a:pPr>
              <a:buFont typeface="Wingdings" pitchFamily="2" charset="2"/>
              <a:buChar char="§"/>
            </a:pPr>
            <a:r>
              <a:rPr lang="fr-FR" sz="1600" dirty="0" smtClean="0"/>
              <a:t> La porte ouverte peut même être un défaut la nuit, et être un comportement normal / acceptable le jour </a:t>
            </a:r>
            <a:r>
              <a:rPr lang="fr-FR" sz="1400" i="1" dirty="0" smtClean="0"/>
              <a:t>(de même qu’un départ coupé en journée est quelque chose de normal pour les installations en régime jour/nuit traditionnel)</a:t>
            </a:r>
          </a:p>
          <a:p>
            <a:pPr>
              <a:buFont typeface="Wingdings" pitchFamily="2" charset="2"/>
              <a:buChar char="§"/>
            </a:pPr>
            <a:endParaRPr lang="fr-FR" sz="1400" i="1" dirty="0" smtClean="0"/>
          </a:p>
          <a:p>
            <a:pPr>
              <a:buFont typeface="Wingdings" pitchFamily="2" charset="2"/>
              <a:buChar char="§"/>
            </a:pPr>
            <a:r>
              <a:rPr lang="fr-FR" sz="1400" i="1" dirty="0" smtClean="0"/>
              <a:t> </a:t>
            </a:r>
            <a:r>
              <a:rPr lang="fr-FR" sz="1600" dirty="0" smtClean="0"/>
              <a:t>Il faut donc pouvoir associer des algorithmes simples à ces états ouverts/fermés pour définir si c’est un défaut ou non, en fonction de conditions particulières </a:t>
            </a:r>
            <a:r>
              <a:rPr lang="fr-FR" sz="1600" dirty="0" smtClean="0">
                <a:sym typeface="Wingdings" pitchFamily="2" charset="2"/>
              </a:rPr>
              <a:t> </a:t>
            </a:r>
            <a:r>
              <a:rPr lang="fr-FR" sz="1600" b="1" dirty="0" smtClean="0">
                <a:sym typeface="Wingdings" pitchFamily="2" charset="2"/>
              </a:rPr>
              <a:t>activation des défauts sur entrées</a:t>
            </a:r>
            <a:r>
              <a:rPr lang="fr-FR" sz="1600" dirty="0" smtClean="0">
                <a:sym typeface="Wingdings" pitchFamily="2" charset="2"/>
              </a:rPr>
              <a:t>, à faire sur le CCS</a:t>
            </a:r>
            <a:endParaRPr lang="fr-FR" sz="1400" dirty="0" smtClean="0"/>
          </a:p>
        </p:txBody>
      </p:sp>
      <p:pic>
        <p:nvPicPr>
          <p:cNvPr id="63490" name="Picture 2"/>
          <p:cNvPicPr>
            <a:picLocks noChangeAspect="1" noChangeArrowheads="1"/>
          </p:cNvPicPr>
          <p:nvPr/>
        </p:nvPicPr>
        <p:blipFill>
          <a:blip r:embed="rId2" cstate="print"/>
          <a:srcRect/>
          <a:stretch>
            <a:fillRect/>
          </a:stretch>
        </p:blipFill>
        <p:spPr bwMode="auto">
          <a:xfrm>
            <a:off x="5724128" y="4221088"/>
            <a:ext cx="2304256" cy="2160768"/>
          </a:xfrm>
          <a:prstGeom prst="rect">
            <a:avLst/>
          </a:prstGeom>
          <a:noFill/>
          <a:ln w="9525">
            <a:noFill/>
            <a:miter lim="800000"/>
            <a:headEnd/>
            <a:tailEnd/>
          </a:ln>
        </p:spPr>
      </p:pic>
      <p:pic>
        <p:nvPicPr>
          <p:cNvPr id="63491" name="Picture 3"/>
          <p:cNvPicPr>
            <a:picLocks noChangeAspect="1" noChangeArrowheads="1"/>
          </p:cNvPicPr>
          <p:nvPr/>
        </p:nvPicPr>
        <p:blipFill>
          <a:blip r:embed="rId3" cstate="print"/>
          <a:srcRect/>
          <a:stretch>
            <a:fillRect/>
          </a:stretch>
        </p:blipFill>
        <p:spPr bwMode="auto">
          <a:xfrm>
            <a:off x="1043608" y="4221088"/>
            <a:ext cx="2382461" cy="2196870"/>
          </a:xfrm>
          <a:prstGeom prst="rect">
            <a:avLst/>
          </a:prstGeom>
          <a:noFill/>
          <a:ln w="9525">
            <a:noFill/>
            <a:miter lim="800000"/>
            <a:headEnd/>
            <a:tailEnd/>
          </a:ln>
        </p:spPr>
      </p:pic>
      <p:sp>
        <p:nvSpPr>
          <p:cNvPr id="10" name="ZoneTexte 9"/>
          <p:cNvSpPr txBox="1"/>
          <p:nvPr/>
        </p:nvSpPr>
        <p:spPr>
          <a:xfrm>
            <a:off x="3779912" y="5517232"/>
            <a:ext cx="1800200" cy="276999"/>
          </a:xfrm>
          <a:prstGeom prst="rect">
            <a:avLst/>
          </a:prstGeom>
          <a:noFill/>
        </p:spPr>
        <p:txBody>
          <a:bodyPr wrap="square" rtlCol="0">
            <a:spAutoFit/>
          </a:bodyPr>
          <a:lstStyle/>
          <a:p>
            <a:r>
              <a:rPr lang="fr-FR" sz="1200" i="1" u="sng" dirty="0" smtClean="0"/>
              <a:t>Exemples d’algorithmes</a:t>
            </a:r>
            <a:endParaRPr lang="fr-FR" sz="1200" i="1" u="sng"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307C0233-B80D-42EC-B6DF-BDCE443F2AAC}" type="datetime2">
              <a:rPr lang="fr-FR" smtClean="0"/>
              <a:pPr/>
              <a:t>lundi 9 janvier 2017</a:t>
            </a:fld>
            <a:endParaRPr lang="fr-FR"/>
          </a:p>
        </p:txBody>
      </p:sp>
      <p:sp>
        <p:nvSpPr>
          <p:cNvPr id="5" name="Espace réservé du pied de page 4"/>
          <p:cNvSpPr>
            <a:spLocks noGrp="1"/>
          </p:cNvSpPr>
          <p:nvPr>
            <p:ph type="ftr" sz="quarter" idx="11"/>
          </p:nvPr>
        </p:nvSpPr>
        <p:spPr/>
        <p:txBody>
          <a:bodyPr/>
          <a:lstStyle/>
          <a:p>
            <a:r>
              <a:rPr lang="fr-FR" dirty="0" smtClean="0"/>
              <a:t>Formation à la solution </a:t>
            </a:r>
            <a:r>
              <a:rPr lang="fr-FR" dirty="0" err="1" smtClean="0"/>
              <a:t>Citybox</a:t>
            </a:r>
            <a:endParaRPr lang="fr-FR" dirty="0"/>
          </a:p>
        </p:txBody>
      </p:sp>
      <p:sp>
        <p:nvSpPr>
          <p:cNvPr id="6" name="Espace réservé du numéro de diapositive 5"/>
          <p:cNvSpPr>
            <a:spLocks noGrp="1"/>
          </p:cNvSpPr>
          <p:nvPr>
            <p:ph type="sldNum" sz="quarter" idx="12"/>
          </p:nvPr>
        </p:nvSpPr>
        <p:spPr/>
        <p:txBody>
          <a:bodyPr/>
          <a:lstStyle/>
          <a:p>
            <a:fld id="{19858401-1896-4F80-9B2B-186795E41C27}" type="slidenum">
              <a:rPr lang="fr-FR" smtClean="0"/>
              <a:pPr/>
              <a:t>8</a:t>
            </a:fld>
            <a:endParaRPr lang="fr-FR"/>
          </a:p>
        </p:txBody>
      </p:sp>
      <p:sp>
        <p:nvSpPr>
          <p:cNvPr id="53" name="Titre 52"/>
          <p:cNvSpPr>
            <a:spLocks noGrp="1"/>
          </p:cNvSpPr>
          <p:nvPr>
            <p:ph type="title"/>
          </p:nvPr>
        </p:nvSpPr>
        <p:spPr>
          <a:xfrm>
            <a:off x="323528" y="0"/>
            <a:ext cx="7272808" cy="711000"/>
          </a:xfrm>
        </p:spPr>
        <p:txBody>
          <a:bodyPr/>
          <a:lstStyle/>
          <a:p>
            <a:r>
              <a:rPr lang="fr-FR" dirty="0" smtClean="0"/>
              <a:t>Cas des « input </a:t>
            </a:r>
            <a:r>
              <a:rPr lang="fr-FR" dirty="0" err="1" smtClean="0"/>
              <a:t>failures</a:t>
            </a:r>
            <a:r>
              <a:rPr lang="fr-FR" dirty="0" smtClean="0"/>
              <a:t> » (défauts sur entrées)</a:t>
            </a:r>
            <a:endParaRPr lang="fr-FR" dirty="0"/>
          </a:p>
        </p:txBody>
      </p:sp>
      <p:sp>
        <p:nvSpPr>
          <p:cNvPr id="16" name="ZoneTexte 15"/>
          <p:cNvSpPr txBox="1"/>
          <p:nvPr/>
        </p:nvSpPr>
        <p:spPr>
          <a:xfrm>
            <a:off x="539552" y="908720"/>
            <a:ext cx="8064896" cy="1323439"/>
          </a:xfrm>
          <a:prstGeom prst="rect">
            <a:avLst/>
          </a:prstGeom>
          <a:noFill/>
        </p:spPr>
        <p:txBody>
          <a:bodyPr wrap="square" rtlCol="0">
            <a:spAutoFit/>
          </a:bodyPr>
          <a:lstStyle/>
          <a:p>
            <a:pPr>
              <a:buFont typeface="Wingdings" pitchFamily="2" charset="2"/>
              <a:buChar char="§"/>
            </a:pPr>
            <a:r>
              <a:rPr lang="fr-FR" sz="1600" dirty="0" smtClean="0"/>
              <a:t> On peut ainsi avoir des valeurs de « mesure » différentes, pour un même état de « défaut », ou l’inverse </a:t>
            </a:r>
          </a:p>
          <a:p>
            <a:endParaRPr lang="fr-FR" sz="1600" dirty="0" smtClean="0"/>
          </a:p>
          <a:p>
            <a:pPr>
              <a:buFont typeface="Wingdings" pitchFamily="2" charset="2"/>
              <a:buChar char="§"/>
            </a:pPr>
            <a:r>
              <a:rPr lang="fr-FR" sz="1600" dirty="0" smtClean="0"/>
              <a:t> On arrive à « inhiber » les alarmes en fonction de conditions particulières, comme le jour ou la nuit</a:t>
            </a:r>
          </a:p>
        </p:txBody>
      </p:sp>
      <p:pic>
        <p:nvPicPr>
          <p:cNvPr id="4098" name="Picture 2"/>
          <p:cNvPicPr>
            <a:picLocks noChangeAspect="1" noChangeArrowheads="1"/>
          </p:cNvPicPr>
          <p:nvPr/>
        </p:nvPicPr>
        <p:blipFill>
          <a:blip r:embed="rId2" cstate="print"/>
          <a:srcRect/>
          <a:stretch>
            <a:fillRect/>
          </a:stretch>
        </p:blipFill>
        <p:spPr bwMode="auto">
          <a:xfrm>
            <a:off x="611560" y="2636912"/>
            <a:ext cx="7749166" cy="255728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r>
              <a:rPr lang="fr-FR" dirty="0" smtClean="0"/>
              <a:t>Alarmes</a:t>
            </a:r>
            <a:endParaRPr lang="fr-FR" dirty="0"/>
          </a:p>
        </p:txBody>
      </p:sp>
      <p:sp>
        <p:nvSpPr>
          <p:cNvPr id="4" name="Espace réservé de la date 3"/>
          <p:cNvSpPr>
            <a:spLocks noGrp="1"/>
          </p:cNvSpPr>
          <p:nvPr>
            <p:ph type="dt" sz="half" idx="10"/>
          </p:nvPr>
        </p:nvSpPr>
        <p:spPr/>
        <p:txBody>
          <a:bodyPr/>
          <a:lstStyle/>
          <a:p>
            <a:fld id="{49F7149A-DF32-44EE-9B5E-18AC0D1D3CCB}" type="datetime2">
              <a:rPr lang="fr-FR" smtClean="0"/>
              <a:pPr/>
              <a:t>lundi 9 janvier 2017</a:t>
            </a:fld>
            <a:endParaRPr lang="fr-FR" dirty="0"/>
          </a:p>
        </p:txBody>
      </p:sp>
      <p:sp>
        <p:nvSpPr>
          <p:cNvPr id="5" name="Espace réservé du numéro de diapositive 4"/>
          <p:cNvSpPr>
            <a:spLocks noGrp="1"/>
          </p:cNvSpPr>
          <p:nvPr>
            <p:ph type="sldNum" sz="quarter" idx="11"/>
          </p:nvPr>
        </p:nvSpPr>
        <p:spPr/>
        <p:txBody>
          <a:bodyPr/>
          <a:lstStyle/>
          <a:p>
            <a:fld id="{19858401-1896-4F80-9B2B-186795E41C27}" type="slidenum">
              <a:rPr lang="fr-FR" smtClean="0"/>
              <a:pPr/>
              <a:t>9</a:t>
            </a:fld>
            <a:endParaRPr lang="fr-FR" dirty="0"/>
          </a:p>
        </p:txBody>
      </p:sp>
      <p:sp>
        <p:nvSpPr>
          <p:cNvPr id="6" name="Espace réservé du pied de page 5"/>
          <p:cNvSpPr>
            <a:spLocks noGrp="1"/>
          </p:cNvSpPr>
          <p:nvPr>
            <p:ph type="ftr" sz="quarter" idx="12"/>
          </p:nvPr>
        </p:nvSpPr>
        <p:spPr/>
        <p:txBody>
          <a:bodyPr/>
          <a:lstStyle/>
          <a:p>
            <a:r>
              <a:rPr lang="fr-FR" smtClean="0"/>
              <a:t>Formation à la solution Citybox</a:t>
            </a:r>
            <a:endParaRPr lang="fr-FR" dirty="0"/>
          </a:p>
        </p:txBody>
      </p:sp>
      <p:sp>
        <p:nvSpPr>
          <p:cNvPr id="7" name="Espace réservé pour une image  6"/>
          <p:cNvSpPr>
            <a:spLocks noGrp="1"/>
          </p:cNvSpPr>
          <p:nvPr>
            <p:ph type="pic" sz="quarter" idx="13"/>
          </p:nvPr>
        </p:nvSpPr>
        <p:spPr/>
      </p:sp>
    </p:spTree>
  </p:cSld>
  <p:clrMapOvr>
    <a:masterClrMapping/>
  </p:clrMapOvr>
</p:sld>
</file>

<file path=ppt/theme/theme1.xml><?xml version="1.0" encoding="utf-8"?>
<a:theme xmlns:a="http://schemas.openxmlformats.org/drawingml/2006/main" name="Masque_orange">
  <a:themeElements>
    <a:clrScheme name="BOUYGUES EDT">
      <a:dk1>
        <a:sysClr val="windowText" lastClr="000000"/>
      </a:dk1>
      <a:lt1>
        <a:srgbClr val="FFFFFF"/>
      </a:lt1>
      <a:dk2>
        <a:srgbClr val="A1057D"/>
      </a:dk2>
      <a:lt2>
        <a:srgbClr val="E40049"/>
      </a:lt2>
      <a:accent1>
        <a:srgbClr val="0093BB"/>
      </a:accent1>
      <a:accent2>
        <a:srgbClr val="E75113"/>
      </a:accent2>
      <a:accent3>
        <a:srgbClr val="4D4D4F"/>
      </a:accent3>
      <a:accent4>
        <a:srgbClr val="97BF0D"/>
      </a:accent4>
      <a:accent5>
        <a:srgbClr val="005EA8"/>
      </a:accent5>
      <a:accent6>
        <a:srgbClr val="00AEA4"/>
      </a:accent6>
      <a:hlink>
        <a:srgbClr val="000000"/>
      </a:hlink>
      <a:folHlink>
        <a:srgbClr val="000000"/>
      </a:folHlink>
    </a:clrScheme>
    <a:fontScheme name="BOUYGUE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546</Words>
  <Application>Microsoft Office PowerPoint</Application>
  <PresentationFormat>Affichage à l'écran (4:3)</PresentationFormat>
  <Paragraphs>137</Paragraphs>
  <Slides>13</Slides>
  <Notes>2</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19" baseType="lpstr">
      <vt:lpstr>Arial</vt:lpstr>
      <vt:lpstr>Calibri</vt:lpstr>
      <vt:lpstr>Tahoma</vt:lpstr>
      <vt:lpstr>Wingdings</vt:lpstr>
      <vt:lpstr>Masque_orange</vt:lpstr>
      <vt:lpstr>Dessin Microsoft Office Visio</vt:lpstr>
      <vt:lpstr>Présentation PowerPoint</vt:lpstr>
      <vt:lpstr>Pré-requis</vt:lpstr>
      <vt:lpstr>Les données : Mesures et Défauts</vt:lpstr>
      <vt:lpstr>Présentation PowerPoint</vt:lpstr>
      <vt:lpstr>Les défauts : Alertes et Pannes</vt:lpstr>
      <vt:lpstr>Défauts sur entrées « input failures »</vt:lpstr>
      <vt:lpstr>Activation des défauts sur entrées</vt:lpstr>
      <vt:lpstr>Cas des « input failures » (défauts sur entrées)</vt:lpstr>
      <vt:lpstr>Présentation PowerPoint</vt:lpstr>
      <vt:lpstr>Alarmes</vt:lpstr>
      <vt:lpstr>Récapitulatif</vt:lpstr>
      <vt:lpstr>Acquittement</vt:lpstr>
      <vt:lpstr>Points clés</vt:lpstr>
    </vt:vector>
  </TitlesOfParts>
  <Company>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G.DEFOUR</dc:creator>
  <cp:lastModifiedBy>Guillaume DEFOUR</cp:lastModifiedBy>
  <cp:revision>382</cp:revision>
  <dcterms:created xsi:type="dcterms:W3CDTF">2012-06-19T08:22:40Z</dcterms:created>
  <dcterms:modified xsi:type="dcterms:W3CDTF">2017-01-09T09:43:54Z</dcterms:modified>
</cp:coreProperties>
</file>