
<file path=[Content_Types].xml><?xml version="1.0" encoding="utf-8"?>
<Types xmlns="http://schemas.openxmlformats.org/package/2006/content-types">
  <Default Extension="png" ContentType="image/png"/>
  <Default Extension="vsd" ContentType="application/vnd.visio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294" r:id="rId3"/>
    <p:sldId id="295" r:id="rId4"/>
    <p:sldId id="298" r:id="rId5"/>
    <p:sldId id="279" r:id="rId6"/>
    <p:sldId id="283" r:id="rId7"/>
    <p:sldId id="282" r:id="rId8"/>
    <p:sldId id="286" r:id="rId9"/>
    <p:sldId id="292" r:id="rId10"/>
    <p:sldId id="287" r:id="rId11"/>
    <p:sldId id="285" r:id="rId12"/>
    <p:sldId id="284" r:id="rId13"/>
    <p:sldId id="289" r:id="rId14"/>
    <p:sldId id="281" r:id="rId15"/>
    <p:sldId id="296" r:id="rId16"/>
    <p:sldId id="297" r:id="rId17"/>
    <p:sldId id="288" r:id="rId18"/>
    <p:sldId id="299" r:id="rId19"/>
    <p:sldId id="291" r:id="rId2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18">
          <p15:clr>
            <a:srgbClr val="A4A3A4"/>
          </p15:clr>
        </p15:guide>
        <p15:guide id="3" orient="horz" pos="2624">
          <p15:clr>
            <a:srgbClr val="A4A3A4"/>
          </p15:clr>
        </p15:guide>
        <p15:guide id="4" pos="2880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C2C6"/>
    <a:srgbClr val="F2F1F6"/>
    <a:srgbClr val="BFC2C5"/>
    <a:srgbClr val="D9D9D9"/>
    <a:srgbClr val="005CA9"/>
    <a:srgbClr val="E3003C"/>
    <a:srgbClr val="A31781"/>
    <a:srgbClr val="00A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87993" autoAdjust="0"/>
  </p:normalViewPr>
  <p:slideViewPr>
    <p:cSldViewPr>
      <p:cViewPr varScale="1">
        <p:scale>
          <a:sx n="83" d="100"/>
          <a:sy n="83" d="100"/>
        </p:scale>
        <p:origin x="1421" y="67"/>
      </p:cViewPr>
      <p:guideLst>
        <p:guide orient="horz" pos="2160"/>
        <p:guide orient="horz" pos="3918"/>
        <p:guide orient="horz" pos="2624"/>
        <p:guide pos="2880"/>
        <p:guide pos="5522"/>
      </p:guideLst>
    </p:cSldViewPr>
  </p:slideViewPr>
  <p:outlineViewPr>
    <p:cViewPr>
      <p:scale>
        <a:sx n="33" d="100"/>
        <a:sy n="33" d="100"/>
      </p:scale>
      <p:origin x="0" y="5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08DD4-2848-4130-91D2-DA279B566371}" type="datetimeFigureOut">
              <a:rPr lang="fr-FR" smtClean="0"/>
              <a:pPr/>
              <a:t>03/10/2017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6E92E-1CC9-49FE-85F2-4F6117653B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462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…PackWeb,</a:t>
            </a:r>
            <a:r>
              <a:rPr lang="fr-FR" baseline="0" dirty="0" smtClean="0"/>
              <a:t> s’il existe!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984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Preload</a:t>
            </a:r>
            <a:r>
              <a:rPr lang="fr-FR" dirty="0" smtClean="0"/>
              <a:t> Config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79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…PackWeb,</a:t>
            </a:r>
            <a:r>
              <a:rPr lang="fr-FR" baseline="0" dirty="0" smtClean="0"/>
              <a:t> s’il existe!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264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Prévoir une slide sur filtre</a:t>
            </a:r>
          </a:p>
          <a:p>
            <a:r>
              <a:rPr lang="fr-FR" dirty="0" smtClean="0"/>
              <a:t>Switch et Modem uniquement</a:t>
            </a:r>
            <a:r>
              <a:rPr lang="fr-FR" baseline="0" dirty="0" smtClean="0"/>
              <a:t> si on est une ADSL ou fibre sinon Controller avec Modem 3G intégré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177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Photo  et  Remplacement de la photo pour mettre en avant les 2 boucles (1et4-2et3).</a:t>
            </a:r>
            <a:endParaRPr lang="en-US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724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81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635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Modem </a:t>
            </a:r>
            <a:r>
              <a:rPr lang="fr-FR" dirty="0" err="1" smtClean="0"/>
              <a:t>téléinfo</a:t>
            </a:r>
            <a:r>
              <a:rPr lang="fr-FR" dirty="0" smtClean="0"/>
              <a:t> = compteur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ErDF</a:t>
            </a:r>
            <a:endParaRPr lang="fr-FR" baseline="0" dirty="0" smtClean="0"/>
          </a:p>
          <a:p>
            <a:r>
              <a:rPr lang="fr-FR" baseline="0" dirty="0" smtClean="0"/>
              <a:t>Disjoncteur avec </a:t>
            </a:r>
            <a:r>
              <a:rPr lang="fr-FR" baseline="0" dirty="0" smtClean="0"/>
              <a:t>NO-NF </a:t>
            </a:r>
            <a:r>
              <a:rPr lang="fr-FR" baseline="0" dirty="0" smtClean="0"/>
              <a:t>(contact d’ouverture)</a:t>
            </a:r>
          </a:p>
          <a:p>
            <a:r>
              <a:rPr lang="fr-FR" baseline="0" dirty="0" smtClean="0"/>
              <a:t>Automate = différentiel</a:t>
            </a:r>
          </a:p>
          <a:p>
            <a:endParaRPr lang="fr-FR" baseline="0" dirty="0" smtClean="0"/>
          </a:p>
          <a:p>
            <a:r>
              <a:rPr lang="fr-FR" baseline="0" dirty="0" smtClean="0"/>
              <a:t>Jeu : trouver l’erreur, Si on veut surveiller les départs, brancher le Citybox Controller en amont des départs.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261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Modem </a:t>
            </a:r>
            <a:r>
              <a:rPr lang="fr-FR" dirty="0" err="1" smtClean="0"/>
              <a:t>téléinfo</a:t>
            </a:r>
            <a:r>
              <a:rPr lang="fr-FR" dirty="0" smtClean="0"/>
              <a:t> = compteur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ErDF</a:t>
            </a:r>
            <a:endParaRPr lang="fr-FR" baseline="0" dirty="0" smtClean="0"/>
          </a:p>
          <a:p>
            <a:r>
              <a:rPr lang="fr-FR" baseline="0" dirty="0" smtClean="0"/>
              <a:t>Disjoncteur avec retour d’état (contact d’ouverture)</a:t>
            </a:r>
          </a:p>
          <a:p>
            <a:r>
              <a:rPr lang="fr-FR" baseline="0" dirty="0" smtClean="0"/>
              <a:t>Automate = différentiel</a:t>
            </a:r>
          </a:p>
          <a:p>
            <a:endParaRPr lang="fr-FR" baseline="0" dirty="0" smtClean="0"/>
          </a:p>
          <a:p>
            <a:r>
              <a:rPr lang="fr-FR" baseline="0" dirty="0" smtClean="0"/>
              <a:t>Jeu : trouver l’erreur, Si on veut surveiller les départs, brancher le Citybox Controller en amont des départs.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02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Modem </a:t>
            </a:r>
            <a:r>
              <a:rPr lang="fr-FR" dirty="0" err="1" smtClean="0"/>
              <a:t>téléinfo</a:t>
            </a:r>
            <a:r>
              <a:rPr lang="fr-FR" dirty="0" smtClean="0"/>
              <a:t> = compteur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ErDF</a:t>
            </a:r>
            <a:endParaRPr lang="fr-FR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Disjoncteur avec retour d’état (contact d’ouverture)</a:t>
            </a:r>
          </a:p>
          <a:p>
            <a:r>
              <a:rPr lang="fr-FR" baseline="0" dirty="0" smtClean="0"/>
              <a:t>Automate = différentiel</a:t>
            </a:r>
          </a:p>
          <a:p>
            <a:endParaRPr lang="fr-FR" baseline="0" dirty="0" smtClean="0"/>
          </a:p>
          <a:p>
            <a:r>
              <a:rPr lang="fr-FR" baseline="0" dirty="0" smtClean="0"/>
              <a:t>Jeu : trouver l’erreur, Si on veut surveiller les départs, brancher le Citybox Controller en amont des départs.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84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04000" y="5598000"/>
            <a:ext cx="3240000" cy="1261269"/>
          </a:xfrm>
          <a:prstGeom prst="rect">
            <a:avLst/>
          </a:prstGeom>
        </p:spPr>
      </p:pic>
      <p:pic>
        <p:nvPicPr>
          <p:cNvPr id="14" name="Image 13" descr="logo_titr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44000" y="5598000"/>
            <a:ext cx="1692000" cy="1262141"/>
          </a:xfrm>
          <a:prstGeom prst="rect">
            <a:avLst/>
          </a:prstGeom>
        </p:spPr>
      </p:pic>
      <p:pic>
        <p:nvPicPr>
          <p:cNvPr id="13" name="Image 12" descr="fond_titre_2_bi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2000" y="252000"/>
            <a:ext cx="8102286" cy="54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522000" y="395520"/>
            <a:ext cx="3905984" cy="801232"/>
          </a:xfrm>
        </p:spPr>
        <p:txBody>
          <a:bodyPr anchor="t" anchorCtr="0"/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522000" y="1240184"/>
            <a:ext cx="3905984" cy="820664"/>
          </a:xfrm>
        </p:spPr>
        <p:txBody>
          <a:bodyPr/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4AEBBF-57DD-4ACF-80B5-5C7570BC5FFA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6659563" y="4270375"/>
            <a:ext cx="1944687" cy="1030833"/>
          </a:xfrm>
        </p:spPr>
        <p:txBody>
          <a:bodyPr/>
          <a:lstStyle>
            <a:lvl1pPr>
              <a:spcAft>
                <a:spcPts val="0"/>
              </a:spcAft>
              <a:defRPr sz="1600" baseline="0"/>
            </a:lvl1pPr>
          </a:lstStyle>
          <a:p>
            <a:pPr lvl="0"/>
            <a:r>
              <a:rPr lang="fr-FR" dirty="0" smtClean="0"/>
              <a:t>Date</a:t>
            </a:r>
          </a:p>
          <a:p>
            <a:pPr lvl="0"/>
            <a:r>
              <a:rPr lang="fr-FR" dirty="0" smtClean="0"/>
              <a:t>Name / </a:t>
            </a:r>
            <a:r>
              <a:rPr lang="fr-FR" dirty="0" err="1" smtClean="0"/>
              <a:t>Function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D832B80-24F6-4EBD-B2B6-B4C9EE7462E6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630610" y="3933055"/>
            <a:ext cx="4320480" cy="2160241"/>
          </a:xfrm>
        </p:spPr>
        <p:txBody>
          <a:bodyPr bIns="792000" anchor="ctr" anchorCtr="0"/>
          <a:lstStyle>
            <a:lvl1pPr algn="ctr">
              <a:defRPr sz="1000" b="1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4623" y="1255712"/>
            <a:ext cx="3511551" cy="2844000"/>
          </a:xfrm>
          <a:prstGeom prst="round1Rect">
            <a:avLst>
              <a:gd name="adj" fmla="val 13501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54624" y="4165600"/>
            <a:ext cx="3511552" cy="1816100"/>
          </a:xfrm>
          <a:custGeom>
            <a:avLst/>
            <a:gdLst>
              <a:gd name="connsiteX0" fmla="*/ 0 w 3492000"/>
              <a:gd name="connsiteY0" fmla="*/ 0 h 1819920"/>
              <a:gd name="connsiteX1" fmla="*/ 3085594 w 3492000"/>
              <a:gd name="connsiteY1" fmla="*/ 0 h 1819920"/>
              <a:gd name="connsiteX2" fmla="*/ 3372966 w 3492000"/>
              <a:gd name="connsiteY2" fmla="*/ 119034 h 1819920"/>
              <a:gd name="connsiteX3" fmla="*/ 3491999 w 3492000"/>
              <a:gd name="connsiteY3" fmla="*/ 406407 h 1819920"/>
              <a:gd name="connsiteX4" fmla="*/ 3492000 w 3492000"/>
              <a:gd name="connsiteY4" fmla="*/ 1819920 h 1819920"/>
              <a:gd name="connsiteX5" fmla="*/ 3492000 w 3492000"/>
              <a:gd name="connsiteY5" fmla="*/ 1819920 h 1819920"/>
              <a:gd name="connsiteX6" fmla="*/ 3492000 w 3492000"/>
              <a:gd name="connsiteY6" fmla="*/ 1819920 h 1819920"/>
              <a:gd name="connsiteX7" fmla="*/ 406406 w 3492000"/>
              <a:gd name="connsiteY7" fmla="*/ 1819920 h 1819920"/>
              <a:gd name="connsiteX8" fmla="*/ 119034 w 3492000"/>
              <a:gd name="connsiteY8" fmla="*/ 1700886 h 1819920"/>
              <a:gd name="connsiteX9" fmla="*/ 1 w 3492000"/>
              <a:gd name="connsiteY9" fmla="*/ 1413513 h 1819920"/>
              <a:gd name="connsiteX10" fmla="*/ 0 w 3492000"/>
              <a:gd name="connsiteY10" fmla="*/ 0 h 1819920"/>
              <a:gd name="connsiteX11" fmla="*/ 0 w 3492000"/>
              <a:gd name="connsiteY11" fmla="*/ 0 h 1819920"/>
              <a:gd name="connsiteX12" fmla="*/ 0 w 3492000"/>
              <a:gd name="connsiteY12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1999 w 3667594"/>
              <a:gd name="connsiteY2" fmla="*/ 406407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3492000 w 3667594"/>
              <a:gd name="connsiteY5" fmla="*/ 1819920 h 1819920"/>
              <a:gd name="connsiteX6" fmla="*/ 406406 w 3667594"/>
              <a:gd name="connsiteY6" fmla="*/ 1819920 h 1819920"/>
              <a:gd name="connsiteX7" fmla="*/ 119034 w 3667594"/>
              <a:gd name="connsiteY7" fmla="*/ 1700886 h 1819920"/>
              <a:gd name="connsiteX8" fmla="*/ 1 w 3667594"/>
              <a:gd name="connsiteY8" fmla="*/ 1413513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11" fmla="*/ 0 w 3667594"/>
              <a:gd name="connsiteY11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2000 w 3667594"/>
              <a:gd name="connsiteY2" fmla="*/ 1819920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406406 w 3667594"/>
              <a:gd name="connsiteY5" fmla="*/ 1819920 h 1819920"/>
              <a:gd name="connsiteX6" fmla="*/ 119034 w 3667594"/>
              <a:gd name="connsiteY6" fmla="*/ 1700886 h 1819920"/>
              <a:gd name="connsiteX7" fmla="*/ 1 w 3667594"/>
              <a:gd name="connsiteY7" fmla="*/ 1413513 h 1819920"/>
              <a:gd name="connsiteX8" fmla="*/ 0 w 3667594"/>
              <a:gd name="connsiteY8" fmla="*/ 0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0" fmla="*/ 0 w 3492000"/>
              <a:gd name="connsiteY0" fmla="*/ 579 h 1820499"/>
              <a:gd name="connsiteX1" fmla="*/ 3085594 w 3492000"/>
              <a:gd name="connsiteY1" fmla="*/ 579 h 1820499"/>
              <a:gd name="connsiteX2" fmla="*/ 3492000 w 3492000"/>
              <a:gd name="connsiteY2" fmla="*/ 1820499 h 1820499"/>
              <a:gd name="connsiteX3" fmla="*/ 3492000 w 3492000"/>
              <a:gd name="connsiteY3" fmla="*/ 1820499 h 1820499"/>
              <a:gd name="connsiteX4" fmla="*/ 3492000 w 3492000"/>
              <a:gd name="connsiteY4" fmla="*/ 1820499 h 1820499"/>
              <a:gd name="connsiteX5" fmla="*/ 406406 w 3492000"/>
              <a:gd name="connsiteY5" fmla="*/ 1820499 h 1820499"/>
              <a:gd name="connsiteX6" fmla="*/ 119034 w 3492000"/>
              <a:gd name="connsiteY6" fmla="*/ 1701465 h 1820499"/>
              <a:gd name="connsiteX7" fmla="*/ 1 w 3492000"/>
              <a:gd name="connsiteY7" fmla="*/ 1414092 h 1820499"/>
              <a:gd name="connsiteX8" fmla="*/ 0 w 3492000"/>
              <a:gd name="connsiteY8" fmla="*/ 579 h 1820499"/>
              <a:gd name="connsiteX9" fmla="*/ 0 w 3492000"/>
              <a:gd name="connsiteY9" fmla="*/ 579 h 1820499"/>
              <a:gd name="connsiteX10" fmla="*/ 0 w 349200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4106372"/>
              <a:gd name="connsiteY0" fmla="*/ 579 h 1820499"/>
              <a:gd name="connsiteX1" fmla="*/ 3493840 w 4106372"/>
              <a:gd name="connsiteY1" fmla="*/ 579 h 1820499"/>
              <a:gd name="connsiteX2" fmla="*/ 3492000 w 4106372"/>
              <a:gd name="connsiteY2" fmla="*/ 1820499 h 1820499"/>
              <a:gd name="connsiteX3" fmla="*/ 3492000 w 4106372"/>
              <a:gd name="connsiteY3" fmla="*/ 1820499 h 1820499"/>
              <a:gd name="connsiteX4" fmla="*/ 3492000 w 4106372"/>
              <a:gd name="connsiteY4" fmla="*/ 1820499 h 1820499"/>
              <a:gd name="connsiteX5" fmla="*/ 406406 w 4106372"/>
              <a:gd name="connsiteY5" fmla="*/ 1820499 h 1820499"/>
              <a:gd name="connsiteX6" fmla="*/ 119034 w 4106372"/>
              <a:gd name="connsiteY6" fmla="*/ 1701465 h 1820499"/>
              <a:gd name="connsiteX7" fmla="*/ 1 w 4106372"/>
              <a:gd name="connsiteY7" fmla="*/ 1414092 h 1820499"/>
              <a:gd name="connsiteX8" fmla="*/ 0 w 4106372"/>
              <a:gd name="connsiteY8" fmla="*/ 579 h 1820499"/>
              <a:gd name="connsiteX9" fmla="*/ 0 w 4106372"/>
              <a:gd name="connsiteY9" fmla="*/ 579 h 1820499"/>
              <a:gd name="connsiteX10" fmla="*/ 0 w 4106372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2000"/>
              <a:gd name="connsiteY0" fmla="*/ 0 h 1819920"/>
              <a:gd name="connsiteX1" fmla="*/ 3205808 w 3492000"/>
              <a:gd name="connsiteY1" fmla="*/ 199924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92000 w 3492000"/>
              <a:gd name="connsiteY1" fmla="*/ 181992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406406 w 3492000"/>
              <a:gd name="connsiteY4" fmla="*/ 1819920 h 1819920"/>
              <a:gd name="connsiteX5" fmla="*/ 119034 w 3492000"/>
              <a:gd name="connsiteY5" fmla="*/ 1700886 h 1819920"/>
              <a:gd name="connsiteX6" fmla="*/ 1 w 3492000"/>
              <a:gd name="connsiteY6" fmla="*/ 1413513 h 1819920"/>
              <a:gd name="connsiteX7" fmla="*/ 0 w 3492000"/>
              <a:gd name="connsiteY7" fmla="*/ 0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0" fmla="*/ 0 w 3492000"/>
              <a:gd name="connsiteY0" fmla="*/ 0 h 1819920"/>
              <a:gd name="connsiteX1" fmla="*/ 2095501 w 3492000"/>
              <a:gd name="connsiteY1" fmla="*/ 1084952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21832 w 3492000"/>
              <a:gd name="connsiteY1" fmla="*/ 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1"/>
              <a:gd name="connsiteY0" fmla="*/ 0 h 1819920"/>
              <a:gd name="connsiteX1" fmla="*/ 3492001 w 3492001"/>
              <a:gd name="connsiteY1" fmla="*/ 0 h 1819920"/>
              <a:gd name="connsiteX2" fmla="*/ 3492000 w 3492001"/>
              <a:gd name="connsiteY2" fmla="*/ 1819920 h 1819920"/>
              <a:gd name="connsiteX3" fmla="*/ 3492000 w 3492001"/>
              <a:gd name="connsiteY3" fmla="*/ 1819920 h 1819920"/>
              <a:gd name="connsiteX4" fmla="*/ 3492000 w 3492001"/>
              <a:gd name="connsiteY4" fmla="*/ 1819920 h 1819920"/>
              <a:gd name="connsiteX5" fmla="*/ 406406 w 3492001"/>
              <a:gd name="connsiteY5" fmla="*/ 1819920 h 1819920"/>
              <a:gd name="connsiteX6" fmla="*/ 119034 w 3492001"/>
              <a:gd name="connsiteY6" fmla="*/ 1700886 h 1819920"/>
              <a:gd name="connsiteX7" fmla="*/ 1 w 3492001"/>
              <a:gd name="connsiteY7" fmla="*/ 1413513 h 1819920"/>
              <a:gd name="connsiteX8" fmla="*/ 0 w 3492001"/>
              <a:gd name="connsiteY8" fmla="*/ 0 h 1819920"/>
              <a:gd name="connsiteX9" fmla="*/ 0 w 3492001"/>
              <a:gd name="connsiteY9" fmla="*/ 0 h 1819920"/>
              <a:gd name="connsiteX10" fmla="*/ 0 w 3492001"/>
              <a:gd name="connsiteY10" fmla="*/ 0 h 18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2001" h="1819920">
                <a:moveTo>
                  <a:pt x="0" y="0"/>
                </a:moveTo>
                <a:lnTo>
                  <a:pt x="3492001" y="0"/>
                </a:lnTo>
                <a:cubicBezTo>
                  <a:pt x="3492001" y="606640"/>
                  <a:pt x="3492000" y="1213280"/>
                  <a:pt x="3492000" y="1819920"/>
                </a:cubicBezTo>
                <a:lnTo>
                  <a:pt x="3492000" y="1819920"/>
                </a:lnTo>
                <a:lnTo>
                  <a:pt x="3492000" y="1819920"/>
                </a:lnTo>
                <a:lnTo>
                  <a:pt x="406406" y="1819920"/>
                </a:lnTo>
                <a:cubicBezTo>
                  <a:pt x="298620" y="1819920"/>
                  <a:pt x="195249" y="1777102"/>
                  <a:pt x="119034" y="1700886"/>
                </a:cubicBezTo>
                <a:cubicBezTo>
                  <a:pt x="42818" y="1624670"/>
                  <a:pt x="1" y="1521299"/>
                  <a:pt x="1" y="1413513"/>
                </a:cubicBezTo>
                <a:cubicBezTo>
                  <a:pt x="1" y="942342"/>
                  <a:pt x="0" y="471171"/>
                  <a:pt x="0" y="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 anchorCtr="0">
            <a:flatTx/>
          </a:bodyPr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 bwMode="gray">
          <a:xfrm>
            <a:off x="720000" y="1235074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3539331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20000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2" name="Espace réservé pour une image  2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2278838"/>
            <a:ext cx="612000" cy="612000"/>
          </a:xfrm>
          <a:prstGeom prst="round2DiagRect">
            <a:avLst>
              <a:gd name="adj1" fmla="val 0"/>
              <a:gd name="adj2" fmla="val 18749"/>
            </a:avLst>
          </a:prstGeom>
          <a:solidFill>
            <a:schemeClr val="accent5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82133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4" name="Espace réservé pour une image  2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821334" y="2566838"/>
            <a:ext cx="324000" cy="324000"/>
          </a:xfrm>
          <a:prstGeom prst="round2DiagRect">
            <a:avLst>
              <a:gd name="adj1" fmla="val 0"/>
              <a:gd name="adj2" fmla="val 24975"/>
            </a:avLst>
          </a:prstGeom>
          <a:solidFill>
            <a:schemeClr val="accent6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5" name="Espace réservé pour une image  2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2887737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6" name="Espace réservé pour une image  20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2887737" y="2116838"/>
            <a:ext cx="774000" cy="774000"/>
          </a:xfrm>
          <a:prstGeom prst="round2DiagRect">
            <a:avLst>
              <a:gd name="adj1" fmla="val 0"/>
              <a:gd name="adj2" fmla="val 15130"/>
            </a:avLst>
          </a:prstGeom>
          <a:solidFill>
            <a:schemeClr val="tx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96252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0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962524" y="2224838"/>
            <a:ext cx="666000" cy="666000"/>
          </a:xfrm>
          <a:prstGeom prst="round2DiagRect">
            <a:avLst>
              <a:gd name="adj1" fmla="val 0"/>
              <a:gd name="adj2" fmla="val 17824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9" name="Espace réservé du texte 12"/>
          <p:cNvSpPr>
            <a:spLocks noGrp="1"/>
          </p:cNvSpPr>
          <p:nvPr>
            <p:ph type="body" sz="quarter" idx="26"/>
          </p:nvPr>
        </p:nvSpPr>
        <p:spPr bwMode="gray">
          <a:xfrm>
            <a:off x="720000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0" name="Espace réservé du texte 12"/>
          <p:cNvSpPr>
            <a:spLocks noGrp="1"/>
          </p:cNvSpPr>
          <p:nvPr>
            <p:ph type="body" sz="quarter" idx="27"/>
          </p:nvPr>
        </p:nvSpPr>
        <p:spPr bwMode="gray">
          <a:xfrm>
            <a:off x="182133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1" name="Espace réservé du texte 12"/>
          <p:cNvSpPr>
            <a:spLocks noGrp="1"/>
          </p:cNvSpPr>
          <p:nvPr>
            <p:ph type="body" sz="quarter" idx="28"/>
          </p:nvPr>
        </p:nvSpPr>
        <p:spPr bwMode="gray">
          <a:xfrm>
            <a:off x="2887737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2" name="Espace réservé du texte 12"/>
          <p:cNvSpPr>
            <a:spLocks noGrp="1"/>
          </p:cNvSpPr>
          <p:nvPr>
            <p:ph type="body" sz="quarter" idx="29"/>
          </p:nvPr>
        </p:nvSpPr>
        <p:spPr bwMode="gray">
          <a:xfrm>
            <a:off x="396252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3" name="Espace réservé du texte 12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20000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4" name="Espace réservé du texte 12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82133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5" name="Espace réservé du texte 12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887337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6" name="Espace réservé du texte 12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6252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_titre.jpg"/>
          <p:cNvPicPr>
            <a:picLocks noChangeAspect="1"/>
          </p:cNvPicPr>
          <p:nvPr userDrawn="1"/>
        </p:nvPicPr>
        <p:blipFill>
          <a:blip r:embed="rId2" cstate="print"/>
          <a:srcRect r="1764" b="8635"/>
          <a:stretch>
            <a:fillRect/>
          </a:stretch>
        </p:blipFill>
        <p:spPr>
          <a:xfrm>
            <a:off x="5961150" y="5705648"/>
            <a:ext cx="3182850" cy="1152352"/>
          </a:xfrm>
          <a:prstGeom prst="rect">
            <a:avLst/>
          </a:prstGeom>
        </p:spPr>
      </p:pic>
      <p:pic>
        <p:nvPicPr>
          <p:cNvPr id="10" name="Image 9" descr="logo_titre.jpg"/>
          <p:cNvPicPr>
            <a:picLocks noChangeAspect="1"/>
          </p:cNvPicPr>
          <p:nvPr userDrawn="1"/>
        </p:nvPicPr>
        <p:blipFill>
          <a:blip r:embed="rId3" cstate="print"/>
          <a:srcRect b="8630"/>
          <a:stretch>
            <a:fillRect/>
          </a:stretch>
        </p:blipFill>
        <p:spPr>
          <a:xfrm>
            <a:off x="3744000" y="5704776"/>
            <a:ext cx="1692000" cy="1153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6045037"/>
            <a:ext cx="3239904" cy="808200"/>
          </a:xfrm>
        </p:spPr>
        <p:txBody>
          <a:bodyPr anchor="t" anchorCtr="0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0A565-E3D8-47D5-98DA-4CF2640C8479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visuel_dernier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8000" y="468000"/>
            <a:ext cx="8208000" cy="4714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E58FA16-7B93-4D33-AB0D-D268C0427459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F904931-3911-45F2-85B7-0240A14E80E5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187608"/>
            <a:ext cx="5364160" cy="5265728"/>
          </a:xfrm>
        </p:spPr>
        <p:txBody>
          <a:bodyPr/>
          <a:lstStyle>
            <a:lvl1pPr marL="0" indent="0">
              <a:lnSpc>
                <a:spcPts val="3400"/>
              </a:lnSpc>
              <a:spcAft>
                <a:spcPts val="0"/>
              </a:spcAft>
              <a:buClr>
                <a:schemeClr val="accent3"/>
              </a:buClr>
              <a:buSzPct val="130000"/>
              <a:buFont typeface="+mj-lt"/>
              <a:buNone/>
              <a:defRPr sz="2000"/>
            </a:lvl1pPr>
            <a:lvl2pPr marL="361950" indent="0">
              <a:spcAft>
                <a:spcPts val="600"/>
              </a:spcAft>
              <a:buFont typeface="Arial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400"/>
            </a:lvl4pPr>
            <a:lvl5pPr marL="0" indent="0">
              <a:buNone/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56A2C13-DD8C-4F0B-A71E-F2C23BAD47DE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300192" y="1260000"/>
            <a:ext cx="2465808" cy="4914000"/>
          </a:xfrm>
          <a:prstGeom prst="round2DiagRect">
            <a:avLst>
              <a:gd name="adj1" fmla="val 0"/>
              <a:gd name="adj2" fmla="val 140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202800"/>
            <a:ext cx="1159456" cy="2250536"/>
          </a:xfrm>
        </p:spPr>
        <p:txBody>
          <a:bodyPr anchor="t" anchorCtr="0"/>
          <a:lstStyle>
            <a:lvl1pPr algn="r"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1475656" y="4320528"/>
            <a:ext cx="7272808" cy="2132808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01A8-AE60-40D4-A6EA-A48065DBC571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2880000"/>
          </a:xfrm>
          <a:prstGeom prst="round2DiagRect">
            <a:avLst>
              <a:gd name="adj1" fmla="val 0"/>
              <a:gd name="adj2" fmla="val 11751"/>
            </a:avLst>
          </a:prstGeom>
          <a:solidFill>
            <a:srgbClr val="D9D9D9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ble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7EFEDAA-2805-4978-A0EF-147413447C57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FBCBC66-E5E3-4754-8108-DFF8D34C8BC4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A7CC-670D-4C76-87A2-B02DDA732506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A782-DC00-4E80-B1C0-705A423E6198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7" y="764704"/>
            <a:ext cx="2693045" cy="2088232"/>
          </a:xfrm>
        </p:spPr>
        <p:txBody>
          <a:bodyPr/>
          <a:lstStyle>
            <a:lvl1pPr algn="r">
              <a:spcAft>
                <a:spcPts val="0"/>
              </a:spcAft>
              <a:defRPr sz="13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419872" y="764703"/>
            <a:ext cx="1728192" cy="16798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706428" y="2371740"/>
            <a:ext cx="3096344" cy="2425412"/>
          </a:xfrm>
        </p:spPr>
        <p:txBody>
          <a:bodyPr/>
          <a:lstStyle>
            <a:lvl1pPr algn="r">
              <a:spcAft>
                <a:spcPts val="0"/>
              </a:spcAft>
              <a:defRPr sz="15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3874780" y="3717032"/>
            <a:ext cx="2497420" cy="697221"/>
          </a:xfrm>
        </p:spPr>
        <p:txBody>
          <a:bodyPr anchor="b" anchorCtr="0"/>
          <a:lstStyle>
            <a:lvl1pPr>
              <a:spcAft>
                <a:spcPts val="0"/>
              </a:spcAft>
              <a:defRPr sz="35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1"/>
          </p:nvPr>
        </p:nvSpPr>
        <p:spPr>
          <a:xfrm>
            <a:off x="6440016" y="3864858"/>
            <a:ext cx="1948408" cy="504056"/>
          </a:xfrm>
        </p:spPr>
        <p:txBody>
          <a:bodyPr anchor="b" anchorCtr="0"/>
          <a:lstStyle>
            <a:lvl1pPr>
              <a:spcAft>
                <a:spcPts val="0"/>
              </a:spcAft>
              <a:defRPr sz="10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4211960" y="2318400"/>
            <a:ext cx="2060213" cy="1542648"/>
          </a:xfrm>
        </p:spPr>
        <p:txBody>
          <a:bodyPr/>
          <a:lstStyle>
            <a:lvl1pPr algn="r">
              <a:spcAft>
                <a:spcPts val="0"/>
              </a:spcAft>
              <a:defRPr sz="97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6444208" y="2636912"/>
            <a:ext cx="1944215" cy="9521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908720"/>
            <a:ext cx="3168352" cy="1584176"/>
          </a:xfrm>
        </p:spPr>
        <p:txBody>
          <a:bodyPr anchor="b" anchorCtr="0"/>
          <a:lstStyle>
            <a:lvl1pPr algn="l">
              <a:spcAft>
                <a:spcPts val="0"/>
              </a:spcAft>
              <a:defRPr sz="975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5258172" y="2322593"/>
            <a:ext cx="3130252" cy="242311"/>
          </a:xfrm>
        </p:spPr>
        <p:txBody>
          <a:bodyPr anchor="t" anchorCtr="0"/>
          <a:lstStyle>
            <a:lvl1pPr>
              <a:spcAft>
                <a:spcPts val="0"/>
              </a:spcAft>
              <a:defRPr sz="900">
                <a:solidFill>
                  <a:schemeClr val="accent3"/>
                </a:solidFill>
              </a:defRPr>
            </a:lvl1pPr>
            <a:lvl2pPr>
              <a:defRPr sz="2650">
                <a:solidFill>
                  <a:schemeClr val="accent3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683568" y="4365104"/>
            <a:ext cx="2353404" cy="1633324"/>
          </a:xfrm>
        </p:spPr>
        <p:txBody>
          <a:bodyPr anchor="b" anchorCtr="0"/>
          <a:lstStyle>
            <a:lvl1pPr algn="r">
              <a:spcAft>
                <a:spcPts val="0"/>
              </a:spcAft>
              <a:defRPr sz="101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899592" y="5820504"/>
            <a:ext cx="2808312" cy="504056"/>
          </a:xfrm>
        </p:spPr>
        <p:txBody>
          <a:bodyPr anchor="t" anchorCtr="0"/>
          <a:lstStyle>
            <a:lvl1pPr>
              <a:spcAft>
                <a:spcPts val="0"/>
              </a:spcAft>
              <a:defRPr sz="10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3131840" y="4653136"/>
            <a:ext cx="1584176" cy="1133460"/>
          </a:xfrm>
        </p:spPr>
        <p:txBody>
          <a:bodyPr anchor="b" anchorCtr="0"/>
          <a:lstStyle>
            <a:lvl1pPr>
              <a:spcAft>
                <a:spcPts val="0"/>
              </a:spcAft>
              <a:defRPr sz="22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Espace réservé du texte 8"/>
          <p:cNvSpPr>
            <a:spLocks noGrp="1"/>
          </p:cNvSpPr>
          <p:nvPr>
            <p:ph type="body" sz="quarter" idx="25" hasCustomPrompt="1"/>
          </p:nvPr>
        </p:nvSpPr>
        <p:spPr>
          <a:xfrm>
            <a:off x="4355976" y="4493880"/>
            <a:ext cx="4038337" cy="1542648"/>
          </a:xfrm>
        </p:spPr>
        <p:txBody>
          <a:bodyPr/>
          <a:lstStyle>
            <a:lvl1pPr algn="r">
              <a:spcAft>
                <a:spcPts val="0"/>
              </a:spcAft>
              <a:defRPr sz="946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4716016" y="5805264"/>
            <a:ext cx="3346276" cy="288032"/>
          </a:xfrm>
        </p:spPr>
        <p:txBody>
          <a:bodyPr anchor="t" anchorCtr="0"/>
          <a:lstStyle>
            <a:lvl1pPr algn="r"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1008000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1F5E-8266-43AC-A10D-FFE0072B836B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1854874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1429105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2293201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31572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1296000" y="3350692"/>
            <a:ext cx="255592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1221532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2085628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2959249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1294603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2083470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2951681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5512492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235A-84DE-4858-997E-01906B614A10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6359366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59335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6797693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7661789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5800492" y="3350692"/>
            <a:ext cx="256660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5726024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6590120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7463741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5799095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658796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745379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exte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25BEBD81-BCB0-40F8-9155-DC55923EDF19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50" r:id="rId4"/>
    <p:sldLayoutId id="2147483658" r:id="rId5"/>
    <p:sldLayoutId id="2147483659" r:id="rId6"/>
    <p:sldLayoutId id="2147483669" r:id="rId7"/>
    <p:sldLayoutId id="2147483670" r:id="rId8"/>
    <p:sldLayoutId id="2147483671" r:id="rId9"/>
    <p:sldLayoutId id="2147483672" r:id="rId10"/>
    <p:sldLayoutId id="2147483668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F4DD17A-47A6-45CD-9A01-E34C0DC3AC5A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essin_Microsoft_Visio_2003-20101.vsd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Pose Citybox Controller</a:t>
            </a:r>
          </a:p>
          <a:p>
            <a:r>
              <a:rPr lang="fr-FR" sz="2400" i="1" dirty="0" smtClean="0">
                <a:solidFill>
                  <a:schemeClr val="accent1"/>
                </a:solidFill>
              </a:rPr>
              <a:t>Formation Citybox Télégestion</a:t>
            </a:r>
            <a:endParaRPr lang="fr-FR" sz="2400" i="1" dirty="0">
              <a:solidFill>
                <a:schemeClr val="accent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56D8-57B3-4E20-B453-39E904CAFED7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987824" y="6520259"/>
            <a:ext cx="3168352" cy="36512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pic>
        <p:nvPicPr>
          <p:cNvPr id="11" name="Espace réservé pour une image  10" descr="citybox_quad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0081" b="10081"/>
          <a:stretch>
            <a:fillRect/>
          </a:stretch>
        </p:blipFill>
        <p:spPr>
          <a:ln w="762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Branchement compteur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196752"/>
            <a:ext cx="3852000" cy="5238296"/>
          </a:xfrm>
        </p:spPr>
        <p:txBody>
          <a:bodyPr/>
          <a:lstStyle/>
          <a:p>
            <a:r>
              <a:rPr lang="fr-FR" dirty="0" smtClean="0"/>
              <a:t>USB (compteur TIC)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MODBUS  ou DLMS COSEM (centrales de mesure / compteurs)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32CD-3695-4CA7-B3AE-BAB6A50B2B83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5496" y="112474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4</a:t>
            </a:r>
            <a:endParaRPr lang="fr-FR" b="1" dirty="0"/>
          </a:p>
        </p:txBody>
      </p:sp>
      <p:sp>
        <p:nvSpPr>
          <p:cNvPr id="9" name="Ellipse 8"/>
          <p:cNvSpPr/>
          <p:nvPr/>
        </p:nvSpPr>
        <p:spPr>
          <a:xfrm>
            <a:off x="35496" y="386104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5</a:t>
            </a:r>
            <a:endParaRPr lang="fr-FR" b="1" dirty="0"/>
          </a:p>
        </p:txBody>
      </p:sp>
      <p:pic>
        <p:nvPicPr>
          <p:cNvPr id="10" name="Picture 3" descr="D:\Data\Downloads\teleinfo-1-compteur-usb-rail-d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052736"/>
            <a:ext cx="2487877" cy="1584176"/>
          </a:xfrm>
          <a:prstGeom prst="round2DiagRect">
            <a:avLst>
              <a:gd name="adj1" fmla="val 17255"/>
              <a:gd name="adj2" fmla="val 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-33431" r="-33725"/>
          <a:stretch>
            <a:fillRect/>
          </a:stretch>
        </p:blipFill>
        <p:spPr bwMode="auto">
          <a:xfrm>
            <a:off x="5148064" y="3933056"/>
            <a:ext cx="2520280" cy="1699642"/>
          </a:xfrm>
          <a:prstGeom prst="round2DiagRect">
            <a:avLst>
              <a:gd name="adj1" fmla="val 17255"/>
              <a:gd name="adj2" fmla="val 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Raccordement sortie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7740424" cy="845808"/>
          </a:xfrm>
        </p:spPr>
        <p:txBody>
          <a:bodyPr/>
          <a:lstStyle/>
          <a:p>
            <a:r>
              <a:rPr lang="fr-FR" dirty="0" smtClean="0"/>
              <a:t>Relais </a:t>
            </a:r>
            <a:r>
              <a:rPr lang="fr-FR" dirty="0" smtClean="0"/>
              <a:t>pour pilotage du </a:t>
            </a:r>
            <a:r>
              <a:rPr lang="fr-FR" dirty="0" smtClean="0"/>
              <a:t>contacteur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AF5F-E4E8-4C86-BD51-87359FEBF74A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5496" y="112474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6</a:t>
            </a:r>
            <a:endParaRPr lang="fr-FR" b="1" dirty="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204481"/>
              </p:ext>
            </p:extLst>
          </p:nvPr>
        </p:nvGraphicFramePr>
        <p:xfrm>
          <a:off x="1403648" y="1741512"/>
          <a:ext cx="601027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name="Visio" r:id="rId3" imgW="7048525" imgH="5265432" progId="Visio.Drawing.11">
                  <p:embed/>
                </p:oleObj>
              </mc:Choice>
              <mc:Fallback>
                <p:oleObj name="Visio" r:id="rId3" imgW="7048525" imgH="5265432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741512"/>
                        <a:ext cx="6010275" cy="449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Raccordement entrées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60FA-F194-46D4-B7D0-8F522570FC4E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3489" name="Object 1"/>
          <p:cNvGraphicFramePr>
            <a:graphicFrameLocks noChangeAspect="1"/>
          </p:cNvGraphicFramePr>
          <p:nvPr/>
        </p:nvGraphicFramePr>
        <p:xfrm>
          <a:off x="683568" y="1412776"/>
          <a:ext cx="7157106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3" name="Visio" r:id="rId3" imgW="7199754" imgH="4698209" progId="">
                  <p:embed/>
                </p:oleObj>
              </mc:Choice>
              <mc:Fallback>
                <p:oleObj name="Visio" r:id="rId3" imgW="7199754" imgH="4698209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412776"/>
                        <a:ext cx="7157106" cy="4680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llipse 8"/>
          <p:cNvSpPr/>
          <p:nvPr/>
        </p:nvSpPr>
        <p:spPr>
          <a:xfrm>
            <a:off x="4788024" y="198884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7</a:t>
            </a:r>
            <a:endParaRPr lang="fr-FR" b="1" dirty="0"/>
          </a:p>
        </p:txBody>
      </p:sp>
      <p:sp>
        <p:nvSpPr>
          <p:cNvPr id="10" name="Ellipse 9"/>
          <p:cNvSpPr/>
          <p:nvPr/>
        </p:nvSpPr>
        <p:spPr>
          <a:xfrm>
            <a:off x="4932040" y="371703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7</a:t>
            </a:r>
            <a:endParaRPr lang="fr-FR" b="1" dirty="0"/>
          </a:p>
        </p:txBody>
      </p:sp>
      <p:sp>
        <p:nvSpPr>
          <p:cNvPr id="11" name="Ellipse 10"/>
          <p:cNvSpPr/>
          <p:nvPr/>
        </p:nvSpPr>
        <p:spPr>
          <a:xfrm>
            <a:off x="4932040" y="522920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7</a:t>
            </a:r>
            <a:endParaRPr lang="fr-FR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Z:\DIRECTION SERVICES\PROJETS PRODUITS CITYBOX &amp; CITYNMS\PROJET CITYNMS v3\REVUE DOCUMENTAIRE SELON MODELE - version non modifiée\Documentation Utilisateur Public\Générique\schéma CC installation vers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43597"/>
            <a:ext cx="4752528" cy="3745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Câblage à l’armoire – schéma de principe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BB23-0EE8-4DAA-B5F6-085ED7C494B1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12" name="Image 11" descr="Z:\DIRECTION SERVICES\PROJETS PRODUITS CITYBOX &amp; CITYNMS\PROJET CITYNMS v3\REVUE DOCUMENTAIRE SELON MODELE - version non modifiée\Documentation Utilisateur Public\Générique\schéma CC installation rect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052736"/>
            <a:ext cx="4157901" cy="482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4293338" y="5661248"/>
            <a:ext cx="4743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Attention à bien respecter la polarité de la batterie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0"/>
            <a:ext cx="6696000" cy="711000"/>
          </a:xfrm>
        </p:spPr>
        <p:txBody>
          <a:bodyPr/>
          <a:lstStyle/>
          <a:p>
            <a:r>
              <a:rPr lang="fr-FR" dirty="0" smtClean="0"/>
              <a:t>Exemple – partie 1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BB23-0EE8-4DAA-B5F6-085ED7C494B1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908720"/>
            <a:ext cx="8064896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0"/>
            <a:ext cx="6696000" cy="711000"/>
          </a:xfrm>
        </p:spPr>
        <p:txBody>
          <a:bodyPr/>
          <a:lstStyle/>
          <a:p>
            <a:r>
              <a:rPr lang="fr-FR" dirty="0" smtClean="0"/>
              <a:t>Exemple – partie 2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BB23-0EE8-4DAA-B5F6-085ED7C494B1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908720"/>
            <a:ext cx="835292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Pré-mise en service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244480" cy="5238296"/>
          </a:xfrm>
        </p:spPr>
        <p:txBody>
          <a:bodyPr/>
          <a:lstStyle/>
          <a:p>
            <a:r>
              <a:rPr lang="fr-FR" dirty="0" smtClean="0"/>
              <a:t>Diode LED</a:t>
            </a:r>
          </a:p>
          <a:p>
            <a:pPr lvl="3"/>
            <a:r>
              <a:rPr lang="fr-FR" dirty="0" smtClean="0"/>
              <a:t>La diode LED clignote rapidement (2 clignotements /sec) </a:t>
            </a:r>
            <a:r>
              <a:rPr lang="fr-FR" dirty="0" smtClean="0">
                <a:sym typeface="Wingdings"/>
              </a:rPr>
              <a:t></a:t>
            </a:r>
            <a:r>
              <a:rPr lang="fr-FR" dirty="0" smtClean="0"/>
              <a:t> Le Citybox Controller n’a pas reçu de configuration de SLV via le CCS (peut venir d’un problème </a:t>
            </a:r>
            <a:r>
              <a:rPr lang="fr-FR" dirty="0" err="1" smtClean="0"/>
              <a:t>telco</a:t>
            </a:r>
            <a:r>
              <a:rPr lang="fr-FR" dirty="0" smtClean="0"/>
              <a:t>).</a:t>
            </a:r>
          </a:p>
          <a:p>
            <a:pPr lvl="3"/>
            <a:r>
              <a:rPr lang="fr-FR" dirty="0" smtClean="0"/>
              <a:t>La diode LED clignote lentement (1 clignotement /3 sec) </a:t>
            </a:r>
            <a:r>
              <a:rPr lang="fr-FR" dirty="0" smtClean="0">
                <a:sym typeface="Wingdings"/>
              </a:rPr>
              <a:t></a:t>
            </a:r>
            <a:r>
              <a:rPr lang="fr-FR" dirty="0" smtClean="0"/>
              <a:t> Le Citybox Controller est bien commissionné et a reçu sa configuration SLV / CCS.</a:t>
            </a:r>
          </a:p>
          <a:p>
            <a:pPr lvl="3">
              <a:buNone/>
            </a:pPr>
            <a:endParaRPr lang="fr-FR" dirty="0" smtClean="0"/>
          </a:p>
          <a:p>
            <a:r>
              <a:rPr lang="fr-FR" dirty="0" smtClean="0"/>
              <a:t>Boutons de navigation pour contrôle d’allumage : </a:t>
            </a:r>
          </a:p>
          <a:p>
            <a:pPr lvl="3"/>
            <a:r>
              <a:rPr lang="fr-FR" dirty="0" smtClean="0"/>
              <a:t>Déplacement haut/bas sur l’écran, validation avec flèche droite, retour avec flèche gauche</a:t>
            </a:r>
          </a:p>
          <a:p>
            <a:pPr lvl="3"/>
            <a:r>
              <a:rPr lang="fr-FR" dirty="0" smtClean="0"/>
              <a:t>Par défaut, uniquement la consultation d’info est possible, dont le « light mode ». Pour agir, il faut se </a:t>
            </a:r>
            <a:r>
              <a:rPr lang="fr-FR" dirty="0" err="1" smtClean="0"/>
              <a:t>logguer</a:t>
            </a:r>
            <a:r>
              <a:rPr lang="fr-FR" dirty="0" smtClean="0"/>
              <a:t> en </a:t>
            </a:r>
            <a:r>
              <a:rPr lang="fr-FR" dirty="0" err="1" smtClean="0"/>
              <a:t>admin</a:t>
            </a:r>
            <a:endParaRPr lang="fr-FR" dirty="0" smtClean="0"/>
          </a:p>
          <a:p>
            <a:pPr lvl="3"/>
            <a:r>
              <a:rPr lang="fr-FR" dirty="0" smtClean="0"/>
              <a:t>Accès au menu « log in » de l’écran (sélection par haut/bas + rentrer dans le menu par flèche droite)</a:t>
            </a:r>
          </a:p>
          <a:p>
            <a:pPr lvl="3"/>
            <a:r>
              <a:rPr lang="fr-FR" dirty="0" smtClean="0"/>
              <a:t>Rentrer le mot de passe (par défaut « 0000 ») puis valider en descendant sur « log in », puis confirmer par « OK »</a:t>
            </a:r>
          </a:p>
          <a:p>
            <a:pPr lvl="3"/>
            <a:r>
              <a:rPr lang="fr-FR" dirty="0" smtClean="0"/>
              <a:t>Accès au menu « Light Mode » : vous pouvez désormais choisir de passer en « Force ON » (allumage forcé), « Force OFF » (extinction forcée), puis revenir en mode « Auto »</a:t>
            </a:r>
          </a:p>
          <a:p>
            <a:pPr lvl="3"/>
            <a:r>
              <a:rPr lang="fr-FR" dirty="0" smtClean="0"/>
              <a:t>Les commandes sont appliquées à la fois sur les relais de sorties Output1 / Output2, mais également toutes les sorties de Citybox qui seraient vues par le CC.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3DA4-953E-4682-9458-5F936FBB533A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5496" y="112474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8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Pré-mise en service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244480" cy="5238296"/>
          </a:xfrm>
        </p:spPr>
        <p:txBody>
          <a:bodyPr/>
          <a:lstStyle/>
          <a:p>
            <a:r>
              <a:rPr lang="fr-FR" dirty="0" smtClean="0"/>
              <a:t>Diode LED</a:t>
            </a:r>
          </a:p>
          <a:p>
            <a:pPr lvl="3"/>
            <a:r>
              <a:rPr lang="fr-FR" dirty="0" smtClean="0"/>
              <a:t>La diode LED clignote rapidement (2 clignotements /sec) </a:t>
            </a:r>
            <a:r>
              <a:rPr lang="fr-FR" dirty="0" smtClean="0">
                <a:sym typeface="Wingdings"/>
              </a:rPr>
              <a:t></a:t>
            </a:r>
            <a:r>
              <a:rPr lang="fr-FR" dirty="0" smtClean="0"/>
              <a:t> Le Citybox Controller n’a pas reçu de configuration de SLV via le CCS (peut venir d’un problème </a:t>
            </a:r>
            <a:r>
              <a:rPr lang="fr-FR" dirty="0" err="1" smtClean="0"/>
              <a:t>telco</a:t>
            </a:r>
            <a:r>
              <a:rPr lang="fr-FR" dirty="0" smtClean="0"/>
              <a:t>).</a:t>
            </a:r>
          </a:p>
          <a:p>
            <a:pPr lvl="3"/>
            <a:r>
              <a:rPr lang="fr-FR" dirty="0" smtClean="0"/>
              <a:t>La diode LED clignote lentement (1 clignotement /3 sec) </a:t>
            </a:r>
            <a:r>
              <a:rPr lang="fr-FR" dirty="0" smtClean="0">
                <a:sym typeface="Wingdings"/>
              </a:rPr>
              <a:t></a:t>
            </a:r>
            <a:r>
              <a:rPr lang="fr-FR" dirty="0" smtClean="0"/>
              <a:t> Le Citybox Controller est bien commissionné et a reçu sa configuration SLV / CCS.</a:t>
            </a:r>
          </a:p>
          <a:p>
            <a:pPr lvl="3">
              <a:buNone/>
            </a:pPr>
            <a:endParaRPr lang="fr-FR" dirty="0" smtClean="0"/>
          </a:p>
          <a:p>
            <a:r>
              <a:rPr lang="fr-FR" dirty="0" smtClean="0"/>
              <a:t>Boutons de navigation pour contrôle d’allumage : </a:t>
            </a:r>
          </a:p>
          <a:p>
            <a:pPr lvl="3"/>
            <a:r>
              <a:rPr lang="fr-FR" dirty="0" smtClean="0"/>
              <a:t>Se connecter en tant qu’Admin via l’écran du Controller</a:t>
            </a:r>
          </a:p>
          <a:p>
            <a:pPr lvl="4"/>
            <a:r>
              <a:rPr lang="fr-FR" dirty="0"/>
              <a:t>Menu Log In : entrer le </a:t>
            </a:r>
            <a:r>
              <a:rPr lang="fr-FR" dirty="0" err="1"/>
              <a:t>Password</a:t>
            </a:r>
            <a:r>
              <a:rPr lang="fr-FR" dirty="0"/>
              <a:t> adéquat (cf. Management Profiles)</a:t>
            </a:r>
          </a:p>
          <a:p>
            <a:pPr lvl="4"/>
            <a:endParaRPr lang="fr-FR" dirty="0" smtClean="0"/>
          </a:p>
          <a:p>
            <a:pPr lvl="3"/>
            <a:r>
              <a:rPr lang="fr-FR" dirty="0" smtClean="0"/>
              <a:t>Charger la configuration pré-paramétrée</a:t>
            </a:r>
          </a:p>
          <a:p>
            <a:pPr lvl="4"/>
            <a:r>
              <a:rPr lang="fr-FR" dirty="0" smtClean="0"/>
              <a:t>Menu </a:t>
            </a:r>
            <a:r>
              <a:rPr lang="fr-FR" dirty="0" err="1" smtClean="0"/>
              <a:t>Preload</a:t>
            </a:r>
            <a:r>
              <a:rPr lang="fr-FR" dirty="0" smtClean="0"/>
              <a:t> Config : sélectionner BYES</a:t>
            </a:r>
            <a:endParaRPr lang="fr-FR" dirty="0"/>
          </a:p>
          <a:p>
            <a:pPr lvl="4"/>
            <a:endParaRPr lang="fr-FR" dirty="0" smtClean="0"/>
          </a:p>
          <a:p>
            <a:pPr marL="895350" lvl="4" indent="0">
              <a:buNone/>
            </a:pP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3DA4-953E-4682-9458-5F936FBB533A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5496" y="112474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8</a:t>
            </a:r>
            <a:endParaRPr lang="fr-FR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5085184"/>
            <a:ext cx="42767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0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clés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08720"/>
            <a:ext cx="8100464" cy="523829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fr-FR" sz="1600" dirty="0" smtClean="0"/>
              <a:t>Quelle est la donnée à relever sur le Citybox Controller à l’installation? </a:t>
            </a:r>
          </a:p>
          <a:p>
            <a:pPr>
              <a:spcAft>
                <a:spcPts val="0"/>
              </a:spcAft>
            </a:pPr>
            <a:r>
              <a:rPr lang="fr-FR" sz="1600" dirty="0" smtClean="0">
                <a:solidFill>
                  <a:schemeClr val="accent1"/>
                </a:solidFill>
              </a:rPr>
              <a:t>Le code produit (ex: CC1Y3GPxxxxxxxxxx)</a:t>
            </a:r>
          </a:p>
          <a:p>
            <a:pPr>
              <a:spcAft>
                <a:spcPts val="0"/>
              </a:spcAft>
            </a:pPr>
            <a:endParaRPr lang="fr-FR" sz="1600" dirty="0" smtClean="0">
              <a:solidFill>
                <a:schemeClr val="accent1"/>
              </a:solidFill>
            </a:endParaRPr>
          </a:p>
          <a:p>
            <a:pPr>
              <a:spcAft>
                <a:spcPts val="0"/>
              </a:spcAft>
            </a:pPr>
            <a:r>
              <a:rPr lang="fr-FR" sz="1600" dirty="0" smtClean="0"/>
              <a:t>Qu’indique la diode lorsqu’elle clignote lentement? </a:t>
            </a:r>
          </a:p>
          <a:p>
            <a:pPr>
              <a:spcAft>
                <a:spcPts val="0"/>
              </a:spcAft>
            </a:pPr>
            <a:r>
              <a:rPr lang="fr-FR" sz="1600" dirty="0" smtClean="0">
                <a:solidFill>
                  <a:schemeClr val="accent1"/>
                </a:solidFill>
              </a:rPr>
              <a:t>Que le Citybox Controller est bien commissionné.</a:t>
            </a:r>
          </a:p>
          <a:p>
            <a:pPr>
              <a:spcAft>
                <a:spcPts val="0"/>
              </a:spcAft>
            </a:pPr>
            <a:endParaRPr lang="fr-FR" sz="1600" dirty="0" smtClean="0">
              <a:solidFill>
                <a:schemeClr val="accent1"/>
              </a:solidFill>
            </a:endParaRPr>
          </a:p>
          <a:p>
            <a:pPr>
              <a:spcAft>
                <a:spcPts val="0"/>
              </a:spcAft>
            </a:pPr>
            <a:r>
              <a:rPr lang="fr-FR" sz="1600" dirty="0" smtClean="0"/>
              <a:t>Quelle est la plage de tension/courant acceptée dans les </a:t>
            </a:r>
            <a:r>
              <a:rPr lang="fr-FR" sz="1600" dirty="0" err="1" smtClean="0"/>
              <a:t>borniers</a:t>
            </a:r>
            <a:r>
              <a:rPr lang="fr-FR" sz="1600" dirty="0" smtClean="0"/>
              <a:t> des sorties 1 et 2 du Citybox Controller? </a:t>
            </a:r>
          </a:p>
          <a:p>
            <a:pPr>
              <a:spcAft>
                <a:spcPts val="0"/>
              </a:spcAft>
            </a:pPr>
            <a:r>
              <a:rPr lang="fr-FR" sz="1600" dirty="0" smtClean="0">
                <a:solidFill>
                  <a:schemeClr val="accent1"/>
                </a:solidFill>
              </a:rPr>
              <a:t>De 0 à 250V, de 0 à 2A</a:t>
            </a:r>
          </a:p>
          <a:p>
            <a:pPr>
              <a:spcAft>
                <a:spcPts val="0"/>
              </a:spcAft>
            </a:pPr>
            <a:endParaRPr lang="fr-FR" sz="1600" dirty="0" smtClean="0">
              <a:solidFill>
                <a:schemeClr val="accent1"/>
              </a:solidFill>
            </a:endParaRPr>
          </a:p>
          <a:p>
            <a:pPr>
              <a:spcAft>
                <a:spcPts val="0"/>
              </a:spcAft>
            </a:pPr>
            <a:r>
              <a:rPr lang="fr-FR" sz="1600" dirty="0" smtClean="0"/>
              <a:t>Quels sont les protocoles port série RS485 intégrés au CC ? </a:t>
            </a:r>
          </a:p>
          <a:p>
            <a:pPr>
              <a:spcAft>
                <a:spcPts val="0"/>
              </a:spcAft>
            </a:pPr>
            <a:r>
              <a:rPr lang="fr-FR" sz="1600" dirty="0" err="1" smtClean="0">
                <a:solidFill>
                  <a:schemeClr val="accent1"/>
                </a:solidFill>
              </a:rPr>
              <a:t>Modbus</a:t>
            </a:r>
            <a:r>
              <a:rPr lang="fr-FR" sz="1600" dirty="0" smtClean="0">
                <a:solidFill>
                  <a:schemeClr val="accent1"/>
                </a:solidFill>
              </a:rPr>
              <a:t> et DLMS COSEM</a:t>
            </a:r>
          </a:p>
          <a:p>
            <a:pPr>
              <a:spcAft>
                <a:spcPts val="0"/>
              </a:spcAft>
            </a:pPr>
            <a:endParaRPr lang="fr-FR" sz="1600" dirty="0" smtClean="0">
              <a:solidFill>
                <a:schemeClr val="accent1"/>
              </a:solidFill>
            </a:endParaRPr>
          </a:p>
          <a:p>
            <a:pPr>
              <a:spcAft>
                <a:spcPts val="0"/>
              </a:spcAft>
            </a:pPr>
            <a:endParaRPr lang="fr-FR" sz="1600" dirty="0" smtClean="0">
              <a:solidFill>
                <a:schemeClr val="accent1"/>
              </a:solidFill>
            </a:endParaRPr>
          </a:p>
          <a:p>
            <a:pPr>
              <a:spcAft>
                <a:spcPts val="0"/>
              </a:spcAft>
            </a:pPr>
            <a:r>
              <a:rPr lang="fr-FR" sz="1600" dirty="0" smtClean="0"/>
              <a:t> </a:t>
            </a:r>
          </a:p>
          <a:p>
            <a:pPr>
              <a:spcAft>
                <a:spcPts val="0"/>
              </a:spcAft>
            </a:pPr>
            <a:endParaRPr lang="fr-FR" sz="1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A195-C7B3-4CD4-9095-416DF8CF6B12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ym typeface="Wingdings" pitchFamily="2" charset="2"/>
              </a:rPr>
              <a:t>Pré-requis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23E2-103A-4339-B90D-7B096F349269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67544" y="1700808"/>
            <a:ext cx="86764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Modules nécessaires</a:t>
            </a:r>
          </a:p>
          <a:p>
            <a:pPr marL="342900" indent="-34290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fr-FR" sz="1600" dirty="0" smtClean="0"/>
              <a:t>PRESENTATION DE LA SOLUTION CITYBOX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ROLES ET PERIMETRES D'ACTION 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Matériel nécessaire au formé</a:t>
            </a:r>
          </a:p>
          <a:p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endParaRPr lang="fr-FR" sz="1600" dirty="0" smtClean="0"/>
          </a:p>
          <a:p>
            <a:endParaRPr lang="fr-FR" sz="1600" dirty="0" smtClean="0"/>
          </a:p>
          <a:p>
            <a:pPr lvl="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Infos nécessaires</a:t>
            </a:r>
          </a:p>
          <a:p>
            <a:pPr lvl="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0" y="2060848"/>
            <a:ext cx="3116840" cy="3774763"/>
            <a:chOff x="15000" y="2060848"/>
            <a:chExt cx="3116840" cy="3774763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5000" y="2060848"/>
              <a:ext cx="3116840" cy="377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" name="Rectangle 1"/>
            <p:cNvSpPr/>
            <p:nvPr/>
          </p:nvSpPr>
          <p:spPr>
            <a:xfrm>
              <a:off x="755576" y="4653136"/>
              <a:ext cx="1224136" cy="504056"/>
            </a:xfrm>
            <a:prstGeom prst="rect">
              <a:avLst/>
            </a:prstGeom>
            <a:gradFill flip="none" rotWithShape="1">
              <a:gsLst>
                <a:gs pos="0">
                  <a:srgbClr val="C1C2C6"/>
                </a:gs>
                <a:gs pos="100000">
                  <a:srgbClr val="F2F1F6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648000" y="4653136"/>
              <a:ext cx="1403720" cy="523220"/>
            </a:xfrm>
            <a:prstGeom prst="rect">
              <a:avLst/>
            </a:prstGeom>
            <a:noFill/>
            <a:scene3d>
              <a:camera prst="orthographicFront">
                <a:rot lat="0" lon="20699986" rev="42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CITYBOX CONTROLLER</a:t>
              </a:r>
              <a:endPara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Identification de l’armoire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648000" y="1215040"/>
            <a:ext cx="8100464" cy="701792"/>
          </a:xfrm>
        </p:spPr>
        <p:txBody>
          <a:bodyPr/>
          <a:lstStyle/>
          <a:p>
            <a:r>
              <a:rPr lang="fr-FR" dirty="0" smtClean="0"/>
              <a:t>Dans le but de déclarer le Citybox Controller dans l’outil Streetlight.Vision les informations suivantes sont à relever sur l’armoire :</a:t>
            </a:r>
          </a:p>
          <a:p>
            <a:pPr lvl="3">
              <a:buClr>
                <a:schemeClr val="accent2"/>
              </a:buClr>
              <a:buFont typeface="Arial" pitchFamily="34" charset="0"/>
              <a:buChar char="•"/>
            </a:pPr>
            <a:endParaRPr lang="fr-FR" dirty="0" smtClean="0"/>
          </a:p>
          <a:p>
            <a:pPr lvl="1">
              <a:buClr>
                <a:schemeClr val="accent2"/>
              </a:buClr>
            </a:pPr>
            <a:endParaRPr lang="fr-FR" sz="18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94F4-DA9F-49BE-A818-78E4C0D727FE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971600" y="2636912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buClr>
                <a:schemeClr val="accent2"/>
              </a:buClr>
              <a:buFont typeface="Arial" pitchFamily="34" charset="0"/>
              <a:buChar char="•"/>
            </a:pPr>
            <a:r>
              <a:rPr lang="fr-FR" dirty="0" smtClean="0"/>
              <a:t> Code Produit du Citybox Controller (sur étiquette code barre)</a:t>
            </a:r>
          </a:p>
          <a:p>
            <a:pPr lvl="3">
              <a:buClr>
                <a:schemeClr val="accent2"/>
              </a:buClr>
            </a:pPr>
            <a:r>
              <a:rPr lang="fr-FR" dirty="0" smtClean="0"/>
              <a:t>Exemple : CC1Y3GPxxxxxxxxxxx</a:t>
            </a:r>
          </a:p>
          <a:p>
            <a:pPr lvl="3">
              <a:buClr>
                <a:schemeClr val="accent2"/>
              </a:buClr>
              <a:buFont typeface="Arial" pitchFamily="34" charset="0"/>
              <a:buChar char="•"/>
            </a:pPr>
            <a:endParaRPr lang="fr-FR" dirty="0" smtClean="0"/>
          </a:p>
          <a:p>
            <a:pPr lvl="3">
              <a:buClr>
                <a:schemeClr val="accent2"/>
              </a:buClr>
              <a:buFont typeface="Arial" pitchFamily="34" charset="0"/>
              <a:buChar char="•"/>
            </a:pPr>
            <a:r>
              <a:rPr lang="fr-FR" dirty="0" smtClean="0"/>
              <a:t> Matricule de l’armoire (le même que dans la GMAO - PackWeb) </a:t>
            </a:r>
          </a:p>
          <a:p>
            <a:pPr lvl="3">
              <a:buClr>
                <a:schemeClr val="accent2"/>
              </a:buClr>
              <a:buFont typeface="Arial" pitchFamily="34" charset="0"/>
              <a:buChar char="•"/>
            </a:pPr>
            <a:r>
              <a:rPr lang="fr-FR" dirty="0" smtClean="0"/>
              <a:t> Données de géo-localisation (latitude / longitude)</a:t>
            </a:r>
          </a:p>
          <a:p>
            <a:pPr lvl="3">
              <a:buClr>
                <a:schemeClr val="accent2"/>
              </a:buClr>
              <a:buFont typeface="Arial" pitchFamily="34" charset="0"/>
              <a:buChar char="•"/>
            </a:pPr>
            <a:r>
              <a:rPr lang="fr-FR" dirty="0" smtClean="0"/>
              <a:t> Numéro d’identification de la carte SIM insérée dans le modem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Z:\DIRECTION SERVICES\PROJETS PRODUITS CITYBOX &amp; CITYNMS\PROJET CITYNMS v3\REVUE DOCUMENTAIRE SELON MODELE\Documentation Technico Commerciale\photos\citynms-v3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48649"/>
            <a:ext cx="6012160" cy="4251438"/>
          </a:xfrm>
          <a:prstGeom prst="rect">
            <a:avLst/>
          </a:prstGeom>
          <a:noFill/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Dimensions et fixation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94F4-DA9F-49BE-A818-78E4C0D727FE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-684584" y="1052736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buClr>
                <a:schemeClr val="accent2"/>
              </a:buClr>
              <a:buFont typeface="Arial" pitchFamily="34" charset="0"/>
              <a:buChar char="•"/>
            </a:pPr>
            <a:r>
              <a:rPr lang="fr-FR" dirty="0" smtClean="0"/>
              <a:t> L x l x h : 225 x 102 x 70 mm, soit 12 unités DIN de large.</a:t>
            </a:r>
          </a:p>
          <a:p>
            <a:pPr lvl="3">
              <a:buClr>
                <a:schemeClr val="accent2"/>
              </a:buClr>
              <a:buFont typeface="Arial" pitchFamily="34" charset="0"/>
              <a:buChar char="•"/>
            </a:pPr>
            <a:r>
              <a:rPr lang="fr-FR" dirty="0" smtClean="0"/>
              <a:t> Attache pour Rail </a:t>
            </a:r>
            <a:r>
              <a:rPr lang="fr-FR" dirty="0" err="1" smtClean="0"/>
              <a:t>Din</a:t>
            </a:r>
            <a:r>
              <a:rPr lang="fr-FR" dirty="0" smtClean="0"/>
              <a:t> à </a:t>
            </a:r>
            <a:r>
              <a:rPr lang="fr-FR" dirty="0" smtClean="0"/>
              <a:t>l’arrière (attention de ne pas appuyer sur l’écran).</a:t>
            </a:r>
            <a:endParaRPr lang="fr-FR" dirty="0" smtClean="0"/>
          </a:p>
          <a:p>
            <a:pPr lvl="3">
              <a:buClr>
                <a:schemeClr val="accent2"/>
              </a:buClr>
              <a:buFont typeface="Arial" pitchFamily="34" charset="0"/>
              <a:buChar char="•"/>
            </a:pPr>
            <a:endParaRPr lang="fr-FR" dirty="0" smtClean="0"/>
          </a:p>
        </p:txBody>
      </p:sp>
      <p:pic>
        <p:nvPicPr>
          <p:cNvPr id="14" name="Image 13" descr="citynms-v3-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212976"/>
            <a:ext cx="3016756" cy="231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C:\Users\G.DEFOUR\Desktop\GERAL\photos\citynms-v3-7 sans mesur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452320" cy="4591751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Connectiques du Citybox Controller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fr-FR" dirty="0" smtClean="0">
              <a:solidFill>
                <a:srgbClr val="3D3935"/>
              </a:solidFill>
              <a:latin typeface="Arial"/>
              <a:ea typeface="Arial"/>
            </a:endParaRP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0E7D-9B96-4029-AB1F-1540C28D0EB9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2411760" y="522920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</a:t>
            </a:r>
            <a:endParaRPr lang="fr-FR" b="1" dirty="0"/>
          </a:p>
        </p:txBody>
      </p:sp>
      <p:sp>
        <p:nvSpPr>
          <p:cNvPr id="14" name="Ellipse 13"/>
          <p:cNvSpPr/>
          <p:nvPr/>
        </p:nvSpPr>
        <p:spPr>
          <a:xfrm>
            <a:off x="3419872" y="522920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2</a:t>
            </a:r>
            <a:endParaRPr lang="fr-FR" b="1" dirty="0"/>
          </a:p>
        </p:txBody>
      </p:sp>
      <p:sp>
        <p:nvSpPr>
          <p:cNvPr id="15" name="Ellipse 14"/>
          <p:cNvSpPr/>
          <p:nvPr/>
        </p:nvSpPr>
        <p:spPr>
          <a:xfrm>
            <a:off x="4932040" y="2204864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3</a:t>
            </a:r>
            <a:endParaRPr lang="fr-FR" b="1" dirty="0"/>
          </a:p>
        </p:txBody>
      </p:sp>
      <p:sp>
        <p:nvSpPr>
          <p:cNvPr id="16" name="Ellipse 15"/>
          <p:cNvSpPr/>
          <p:nvPr/>
        </p:nvSpPr>
        <p:spPr>
          <a:xfrm>
            <a:off x="4355976" y="522920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6</a:t>
            </a:r>
            <a:endParaRPr lang="fr-FR" b="1" dirty="0"/>
          </a:p>
        </p:txBody>
      </p:sp>
      <p:sp>
        <p:nvSpPr>
          <p:cNvPr id="17" name="Ellipse 16"/>
          <p:cNvSpPr/>
          <p:nvPr/>
        </p:nvSpPr>
        <p:spPr>
          <a:xfrm>
            <a:off x="5364088" y="522920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5</a:t>
            </a:r>
            <a:endParaRPr lang="fr-FR" b="1" dirty="0"/>
          </a:p>
        </p:txBody>
      </p:sp>
      <p:sp>
        <p:nvSpPr>
          <p:cNvPr id="18" name="Ellipse 17"/>
          <p:cNvSpPr/>
          <p:nvPr/>
        </p:nvSpPr>
        <p:spPr>
          <a:xfrm>
            <a:off x="5436096" y="2204864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3’</a:t>
            </a:r>
            <a:endParaRPr lang="fr-FR" b="1" dirty="0"/>
          </a:p>
        </p:txBody>
      </p:sp>
      <p:sp>
        <p:nvSpPr>
          <p:cNvPr id="19" name="Ellipse 18"/>
          <p:cNvSpPr/>
          <p:nvPr/>
        </p:nvSpPr>
        <p:spPr>
          <a:xfrm>
            <a:off x="6516216" y="530120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7</a:t>
            </a:r>
            <a:endParaRPr lang="fr-FR" b="1" dirty="0"/>
          </a:p>
        </p:txBody>
      </p:sp>
      <p:sp>
        <p:nvSpPr>
          <p:cNvPr id="20" name="Ellipse 19"/>
          <p:cNvSpPr/>
          <p:nvPr/>
        </p:nvSpPr>
        <p:spPr>
          <a:xfrm>
            <a:off x="4427984" y="220486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4</a:t>
            </a:r>
            <a:endParaRPr lang="fr-FR" b="1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7020272" y="400506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8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Injection CPL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7956448" cy="5238296"/>
          </a:xfrm>
        </p:spPr>
        <p:txBody>
          <a:bodyPr/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 smtClean="0"/>
              <a:t> Injection par l’alimentation électrique du Citybox Controller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fr-FR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 smtClean="0"/>
              <a:t> Injection CPL externe par un coupleur à partir du </a:t>
            </a:r>
            <a:r>
              <a:rPr lang="fr-FR" dirty="0" err="1" smtClean="0"/>
              <a:t>bornier</a:t>
            </a:r>
            <a:r>
              <a:rPr lang="fr-FR" dirty="0" smtClean="0"/>
              <a:t> CPL sur le Citybox Controller</a:t>
            </a:r>
          </a:p>
          <a:p>
            <a:pPr lvl="3"/>
            <a:r>
              <a:rPr lang="fr-FR" dirty="0" err="1" smtClean="0"/>
              <a:t>Ext</a:t>
            </a:r>
            <a:r>
              <a:rPr lang="fr-FR" dirty="0" smtClean="0"/>
              <a:t> - : blindage du câble coaxial </a:t>
            </a:r>
          </a:p>
          <a:p>
            <a:pPr lvl="3"/>
            <a:r>
              <a:rPr lang="fr-FR" dirty="0" err="1" smtClean="0"/>
              <a:t>Ext</a:t>
            </a:r>
            <a:r>
              <a:rPr lang="fr-FR" dirty="0" smtClean="0"/>
              <a:t>+ : âme du câble coaxial</a:t>
            </a:r>
          </a:p>
          <a:p>
            <a:endParaRPr lang="fr-FR" dirty="0" smtClean="0"/>
          </a:p>
          <a:p>
            <a:r>
              <a:rPr lang="fr-FR" dirty="0" smtClean="0"/>
              <a:t>Selon le choix réalisé, la présence ou l’absence d’un couplage externe devra être paramétrée par le configurateur dans SLV (case « </a:t>
            </a:r>
            <a:r>
              <a:rPr lang="fr-FR" dirty="0" err="1" smtClean="0"/>
              <a:t>ExternalCoupling</a:t>
            </a:r>
            <a:r>
              <a:rPr lang="fr-FR" dirty="0" smtClean="0"/>
              <a:t> » à cocher)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7F05-BCE7-4761-A5EF-97D9BAC6A6C8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5496" y="112474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</a:t>
            </a:r>
            <a:endParaRPr lang="fr-FR" b="1" dirty="0"/>
          </a:p>
        </p:txBody>
      </p:sp>
      <p:sp>
        <p:nvSpPr>
          <p:cNvPr id="9" name="Ellipse 8"/>
          <p:cNvSpPr/>
          <p:nvPr/>
        </p:nvSpPr>
        <p:spPr>
          <a:xfrm>
            <a:off x="35496" y="220486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2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Injection sur la prise – améliorer le signal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08720"/>
            <a:ext cx="8316488" cy="33660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Présence d’une prise parafoudre sur laquelle on branche les équipements annexes (routeur, </a:t>
            </a:r>
            <a:r>
              <a:rPr lang="fr-FR" dirty="0" err="1" smtClean="0"/>
              <a:t>switch</a:t>
            </a:r>
            <a:r>
              <a:rPr lang="fr-FR" dirty="0" smtClean="0"/>
              <a:t>, alim DC)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Le moins de divisions électriques possible : les équipements annexes doivent être branchés sur une multiprise différente du Citybox Controller, et celui-ci doit être branché « au plus près » du départ où on souhaite injecter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DD02-31D0-4C70-921B-357C9232D587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8" name="Image 7" descr="cablage prise parafoudre.PNG"/>
          <p:cNvPicPr>
            <a:picLocks noChangeAspect="1"/>
          </p:cNvPicPr>
          <p:nvPr/>
        </p:nvPicPr>
        <p:blipFill>
          <a:blip r:embed="rId3" cstate="print"/>
          <a:srcRect t="13923" b="11371"/>
          <a:stretch>
            <a:fillRect/>
          </a:stretch>
        </p:blipFill>
        <p:spPr>
          <a:xfrm>
            <a:off x="1115616" y="2780928"/>
            <a:ext cx="7356274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Injection par coupleur capa externe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100464" cy="5238296"/>
          </a:xfrm>
        </p:spPr>
        <p:txBody>
          <a:bodyPr/>
          <a:lstStyle/>
          <a:p>
            <a:r>
              <a:rPr lang="fr-FR" dirty="0" smtClean="0"/>
              <a:t>Cas monophasé  (ou biphasé) </a:t>
            </a:r>
            <a:r>
              <a:rPr lang="fr-FR" dirty="0" smtClean="0">
                <a:sym typeface="Wingdings" pitchFamily="2" charset="2"/>
              </a:rPr>
              <a:t></a:t>
            </a:r>
            <a:r>
              <a:rPr lang="fr-FR" dirty="0" smtClean="0"/>
              <a:t> 1 départ : isoler une boucle en prenant les 2 câbles marrons du milieu ou les 2 extérieurs</a:t>
            </a:r>
          </a:p>
          <a:p>
            <a:r>
              <a:rPr lang="fr-FR" dirty="0" smtClean="0"/>
              <a:t>Cas triphasé  </a:t>
            </a:r>
            <a:r>
              <a:rPr lang="fr-FR" dirty="0" smtClean="0">
                <a:sym typeface="Wingdings" pitchFamily="2" charset="2"/>
              </a:rPr>
              <a:t></a:t>
            </a:r>
            <a:r>
              <a:rPr lang="fr-FR" dirty="0" smtClean="0"/>
              <a:t> 1 boucle N Ph1 et une autre Ph2 Ph3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E401-2D35-4B65-A53A-0807B4968A0F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8" name="Image 7" descr="coup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140968"/>
            <a:ext cx="1600200" cy="2857500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35496" y="112474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2</a:t>
            </a:r>
            <a:endParaRPr lang="fr-FR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6916753" cy="470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Raccordement Ethernet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7944" y="4005064"/>
            <a:ext cx="4824536" cy="2232248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fr-FR" dirty="0" smtClean="0"/>
              <a:t>Raccordement d’un </a:t>
            </a:r>
            <a:r>
              <a:rPr lang="fr-FR" dirty="0" err="1" smtClean="0"/>
              <a:t>switch</a:t>
            </a:r>
            <a:r>
              <a:rPr lang="fr-FR" dirty="0" smtClean="0"/>
              <a:t> ou routeur externe :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fr-FR" dirty="0" smtClean="0"/>
              <a:t> pour la </a:t>
            </a:r>
            <a:r>
              <a:rPr lang="fr-FR" b="1" dirty="0" smtClean="0"/>
              <a:t>télégestion</a:t>
            </a:r>
            <a:r>
              <a:rPr lang="fr-FR" dirty="0" smtClean="0"/>
              <a:t> port </a:t>
            </a:r>
            <a:r>
              <a:rPr lang="fr-FR" b="1" dirty="0" err="1" smtClean="0"/>
              <a:t>Eth</a:t>
            </a:r>
            <a:r>
              <a:rPr lang="fr-FR" b="1" dirty="0" smtClean="0"/>
              <a:t> 1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fr-FR" dirty="0" smtClean="0"/>
              <a:t> pour un </a:t>
            </a:r>
            <a:r>
              <a:rPr lang="fr-FR" b="1" dirty="0" smtClean="0"/>
              <a:t>service</a:t>
            </a:r>
            <a:r>
              <a:rPr lang="fr-FR" dirty="0" smtClean="0"/>
              <a:t> sur IP port </a:t>
            </a:r>
            <a:r>
              <a:rPr lang="fr-FR" b="1" dirty="0" err="1" smtClean="0"/>
              <a:t>Eth</a:t>
            </a:r>
            <a:r>
              <a:rPr lang="fr-FR" b="1" dirty="0" smtClean="0"/>
              <a:t> 2 </a:t>
            </a:r>
            <a:br>
              <a:rPr lang="fr-FR" b="1" dirty="0" smtClean="0"/>
            </a:br>
            <a:r>
              <a:rPr lang="fr-FR" i="1" dirty="0" smtClean="0"/>
              <a:t>(flux généralement « taggués » dans les </a:t>
            </a:r>
            <a:r>
              <a:rPr lang="fr-FR" i="1" dirty="0" err="1" smtClean="0"/>
              <a:t>VLANs</a:t>
            </a:r>
            <a:r>
              <a:rPr lang="fr-FR" i="1" dirty="0" smtClean="0"/>
              <a:t> de services associés)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C70-8E4C-487D-8893-D4673AE076F9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491880" y="4365104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3</a:t>
            </a:r>
            <a:endParaRPr lang="fr-FR" b="1" dirty="0"/>
          </a:p>
        </p:txBody>
      </p:sp>
      <p:sp>
        <p:nvSpPr>
          <p:cNvPr id="19" name="Ellipse 18"/>
          <p:cNvSpPr/>
          <p:nvPr/>
        </p:nvSpPr>
        <p:spPr>
          <a:xfrm>
            <a:off x="3491880" y="4869160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3’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_bleu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_orange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987</Words>
  <Application>Microsoft Office PowerPoint</Application>
  <PresentationFormat>Affichage à l'écran (4:3)</PresentationFormat>
  <Paragraphs>204</Paragraphs>
  <Slides>18</Slides>
  <Notes>10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Calibri</vt:lpstr>
      <vt:lpstr>Tahoma</vt:lpstr>
      <vt:lpstr>Wingdings</vt:lpstr>
      <vt:lpstr>Masque_bleu</vt:lpstr>
      <vt:lpstr>Masque_orange</vt:lpstr>
      <vt:lpstr>Dessin Microsoft Visio 2003-2010</vt:lpstr>
      <vt:lpstr>Visio</vt:lpstr>
      <vt:lpstr>Présentation PowerPoint</vt:lpstr>
      <vt:lpstr>Pré-requis</vt:lpstr>
      <vt:lpstr>Identification de l’armoire</vt:lpstr>
      <vt:lpstr>Dimensions et fixation</vt:lpstr>
      <vt:lpstr>Connectiques du Citybox Controller</vt:lpstr>
      <vt:lpstr>Injection CPL</vt:lpstr>
      <vt:lpstr>Injection sur la prise – améliorer le signal</vt:lpstr>
      <vt:lpstr>Injection par coupleur capa externe</vt:lpstr>
      <vt:lpstr>Raccordement Ethernet</vt:lpstr>
      <vt:lpstr>Branchement compteur</vt:lpstr>
      <vt:lpstr>Raccordement sortie</vt:lpstr>
      <vt:lpstr>Raccordement entrées</vt:lpstr>
      <vt:lpstr>Câblage à l’armoire – schéma de principe</vt:lpstr>
      <vt:lpstr>Exemple – partie 1</vt:lpstr>
      <vt:lpstr>Exemple – partie 2</vt:lpstr>
      <vt:lpstr>Pré-mise en service</vt:lpstr>
      <vt:lpstr>Pré-mise en service</vt:lpstr>
      <vt:lpstr>Points clés</vt:lpstr>
    </vt:vector>
  </TitlesOfParts>
  <Company>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N.KHALFOUNE</dc:creator>
  <cp:lastModifiedBy>Richard ANCELIN</cp:lastModifiedBy>
  <cp:revision>288</cp:revision>
  <dcterms:created xsi:type="dcterms:W3CDTF">2012-06-19T08:22:40Z</dcterms:created>
  <dcterms:modified xsi:type="dcterms:W3CDTF">2017-10-03T09:58:04Z</dcterms:modified>
</cp:coreProperties>
</file>