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403" r:id="rId3"/>
    <p:sldId id="404" r:id="rId4"/>
    <p:sldId id="336" r:id="rId5"/>
    <p:sldId id="350" r:id="rId6"/>
    <p:sldId id="406" r:id="rId7"/>
    <p:sldId id="354" r:id="rId8"/>
    <p:sldId id="402" r:id="rId9"/>
    <p:sldId id="405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7FF"/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94434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01/09/2015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6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Player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IDLE : aucun flux audio n’est reçu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BUFFERING : remplissage du buffer d’entrée par la source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PLAYING : flux audio reçu et diffusé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: un flux prioritaire est reçu sur le port prioritaire.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STAND-BY : le module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stand-by :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Source : affiche l’URL en cours de streaming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Channel : affiche le canal en cours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Shuffle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(lecture aléatoire des morceaux pour les playlists) : affiche l’état ON/OFF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(répétition d’un morceau d’une playlist) : affiche l’état ON/OFF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 : adresse URL du flux en cours 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titre du morceau en cours (pour les stations de radio Internet)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Audio Output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Bitrate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débit du flux entrant en kilobits/s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Buffer : image de l’utilisation du buffer interne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Volume : valeur courante du volume en %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Peak Left/Right 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valeurs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peak du signal audio en sortie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RTP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frames : trames perdus pendant le décodage RTP (aucun paquet ne doivent être perdu pour une qualité de son irréprochable, quelques paquets perdus (&lt;10paquets/min) ne sont pas perçus par l’oreille et au-delà (&gt;20 paquets/min) le son devient haché. 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RTP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frames : trames décodées en double lorsque le décodeur est plus rapide que l’encodeur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RTP drop frames : trames non décodées lorsque le décodeur est plus lent que l’encodeur</a:t>
            </a:r>
          </a:p>
          <a:p>
            <a:pPr lvl="0"/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Reconnects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compte les connexions entre le décodeur et l’encodeur. Les déconnexions sont dues à une déconnexion physique Ethernet (de ou plusieurs paires) de l’un ou de l’autre.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compteur se remet à 0 lors d’une déconnexion électrique du décodeur ou d’un changement de configuration.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s’incrémente lorsque le buffer est vide. Ce paramètre montre que le buffer est sous dimensionné. Il remet les compteurs RTP à 0. Ce paramètre est très important pour évaluer le bon fonctionnement du haut-parleur.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6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71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CD006-B77A-4AF0-8278-594AC401C42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82C32E-927A-44E9-B64B-87E47D20D9C0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9DB6-C106-42CE-AA01-7361BEA5EDDB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DD76DA-2781-4F21-A4F9-DD0D5B1E0C17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86C2FB-CB9A-4C67-A2E8-1EB50A5223FC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6CC8FB-55BC-4369-926E-F61B9A3AE6A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63C3A-7040-4248-A540-31BA5777CAFE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57DBAA-E76D-4A5F-B4E4-A7F5EFA5B6F8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4E46-E569-492F-A40A-C82D9C3E24F4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E145-2FC6-47FB-A7D0-5C06D067D75D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E7EC-4E6E-4278-A37A-D02E8BF31364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528-8065-495B-8634-320A5849DFD1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67051452-824C-4F4D-961A-D53CE0D8D41C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ABCFB92-22AF-4816-B108-241114BC42C5}" type="datetime1">
              <a:rPr lang="fr-FR" smtClean="0"/>
              <a:pPr/>
              <a:t>01/09/2015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Monitoring des équipements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</a:t>
            </a:r>
            <a:r>
              <a:rPr lang="fr-FR" sz="2400" i="1" dirty="0" err="1" smtClean="0">
                <a:solidFill>
                  <a:schemeClr val="accent5"/>
                </a:solidFill>
              </a:rPr>
              <a:t>Citybox</a:t>
            </a:r>
            <a:r>
              <a:rPr lang="fr-FR" sz="2400" i="1" dirty="0" smtClean="0">
                <a:solidFill>
                  <a:schemeClr val="accent5"/>
                </a:solidFill>
              </a:rPr>
              <a:t> Sonorisation</a:t>
            </a:r>
          </a:p>
          <a:p>
            <a:endParaRPr lang="fr-FR" sz="2400" i="1" dirty="0">
              <a:solidFill>
                <a:schemeClr val="accent5"/>
              </a:solidFill>
            </a:endParaRPr>
          </a:p>
          <a:p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</a:rPr>
              <a:t>Interpréter les indicateurs de bon fonctionnement</a:t>
            </a:r>
            <a:endParaRPr lang="fr-FR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1er septembre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1er septembre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DU SERVICE SONORISATION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VPN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Plan d’adressage des équipements de sonorisation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Monitoring des équipements - HP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Espace réservé du contenu 6" descr="hp paramètre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161" r="44416" b="27488"/>
          <a:stretch>
            <a:fillRect/>
          </a:stretch>
        </p:blipFill>
        <p:spPr>
          <a:xfrm>
            <a:off x="611560" y="980728"/>
            <a:ext cx="5455016" cy="5238750"/>
          </a:xfrm>
        </p:spPr>
      </p:pic>
      <p:sp>
        <p:nvSpPr>
          <p:cNvPr id="8" name="ZoneTexte 7"/>
          <p:cNvSpPr txBox="1"/>
          <p:nvPr/>
        </p:nvSpPr>
        <p:spPr>
          <a:xfrm>
            <a:off x="6228602" y="841990"/>
            <a:ext cx="2736304" cy="3128189"/>
          </a:xfrm>
          <a:prstGeom prst="round2DiagRect">
            <a:avLst/>
          </a:prstGeom>
          <a:solidFill>
            <a:srgbClr val="D9D9D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000" dirty="0"/>
              <a:t>Player </a:t>
            </a:r>
          </a:p>
          <a:p>
            <a:r>
              <a:rPr lang="fr-FR" sz="1000" dirty="0" err="1" smtClean="0"/>
              <a:t>Status</a:t>
            </a:r>
            <a:r>
              <a:rPr lang="fr-FR" sz="1000" dirty="0" smtClean="0"/>
              <a:t> </a:t>
            </a:r>
            <a:endParaRPr lang="fr-FR" sz="1000" dirty="0"/>
          </a:p>
          <a:p>
            <a:r>
              <a:rPr lang="fr-FR" sz="1000" dirty="0"/>
              <a:t>IDLE : aucun flux audio n’est reçu </a:t>
            </a:r>
          </a:p>
          <a:p>
            <a:r>
              <a:rPr lang="fr-FR" sz="1000" dirty="0"/>
              <a:t>BUFFERING : remplissage du buffer d’entrée par la source </a:t>
            </a:r>
          </a:p>
          <a:p>
            <a:r>
              <a:rPr lang="fr-FR" sz="1000" dirty="0"/>
              <a:t>PLAYING : flux audio reçu et diffusé </a:t>
            </a:r>
          </a:p>
          <a:p>
            <a:r>
              <a:rPr lang="fr-FR" sz="1000" dirty="0"/>
              <a:t>PRIORITY : un flux prioritaire est reçu sur le port prioritaire. </a:t>
            </a:r>
          </a:p>
          <a:p>
            <a:r>
              <a:rPr lang="en-US" sz="1000" dirty="0"/>
              <a:t>STAND-BY : le module </a:t>
            </a:r>
            <a:r>
              <a:rPr lang="en-US" sz="1000" dirty="0" err="1"/>
              <a:t>est</a:t>
            </a:r>
            <a:r>
              <a:rPr lang="en-US" sz="1000" dirty="0"/>
              <a:t> en stand-by : </a:t>
            </a:r>
          </a:p>
          <a:p>
            <a:endParaRPr lang="fr-FR" sz="1000" dirty="0"/>
          </a:p>
          <a:p>
            <a:r>
              <a:rPr lang="fr-FR" sz="1000" dirty="0" smtClean="0"/>
              <a:t>Source </a:t>
            </a:r>
            <a:r>
              <a:rPr lang="fr-FR" sz="1000" dirty="0"/>
              <a:t>: affiche l’URL en cours de streaming </a:t>
            </a:r>
          </a:p>
          <a:p>
            <a:r>
              <a:rPr lang="fr-FR" sz="1000" dirty="0" smtClean="0"/>
              <a:t>Channel </a:t>
            </a:r>
            <a:r>
              <a:rPr lang="fr-FR" sz="1000" dirty="0"/>
              <a:t>: affiche le canal en cours </a:t>
            </a:r>
          </a:p>
          <a:p>
            <a:r>
              <a:rPr lang="fr-FR" sz="1000" dirty="0" err="1" smtClean="0"/>
              <a:t>Shuffle</a:t>
            </a:r>
            <a:r>
              <a:rPr lang="fr-FR" sz="1000" dirty="0" smtClean="0"/>
              <a:t> </a:t>
            </a:r>
            <a:r>
              <a:rPr lang="fr-FR" sz="1000" dirty="0"/>
              <a:t>(lecture aléatoire des morceaux pour les playlists) : affiche l’état ON/OFF </a:t>
            </a:r>
          </a:p>
          <a:p>
            <a:r>
              <a:rPr lang="fr-FR" sz="1000" dirty="0" err="1" smtClean="0"/>
              <a:t>Repeat</a:t>
            </a:r>
            <a:r>
              <a:rPr lang="fr-FR" sz="1000" dirty="0" smtClean="0"/>
              <a:t> </a:t>
            </a:r>
            <a:r>
              <a:rPr lang="fr-FR" sz="1000" dirty="0"/>
              <a:t>(répétition d’un morceau d’une playlist) : </a:t>
            </a:r>
            <a:r>
              <a:rPr lang="fr-FR" sz="1100" dirty="0"/>
              <a:t>affiche</a:t>
            </a:r>
            <a:r>
              <a:rPr lang="fr-FR" sz="1000" dirty="0"/>
              <a:t> l’état ON/OFF </a:t>
            </a:r>
          </a:p>
          <a:p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627848" y="4286048"/>
            <a:ext cx="2736304" cy="664012"/>
          </a:xfrm>
          <a:prstGeom prst="round2DiagRect">
            <a:avLst/>
          </a:prstGeom>
          <a:solidFill>
            <a:srgbClr val="D9D9D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Stream </a:t>
            </a:r>
            <a:r>
              <a:rPr lang="fr-FR" sz="1100" dirty="0"/>
              <a:t>: adresse URL du flux en cours </a:t>
            </a:r>
          </a:p>
          <a:p>
            <a:r>
              <a:rPr lang="fr-FR" sz="1100" dirty="0" err="1"/>
              <a:t>Title</a:t>
            </a:r>
            <a:r>
              <a:rPr lang="fr-FR" sz="1100" dirty="0"/>
              <a:t> : titre du morceau en cours (pour les stations de radio Internet)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28602" y="4280963"/>
            <a:ext cx="2736304" cy="1711107"/>
          </a:xfrm>
          <a:prstGeom prst="round2DiagRect">
            <a:avLst/>
          </a:prstGeom>
          <a:solidFill>
            <a:srgbClr val="D9D9D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Audio </a:t>
            </a:r>
            <a:r>
              <a:rPr lang="fr-FR" sz="1050" dirty="0"/>
              <a:t>Output </a:t>
            </a:r>
          </a:p>
          <a:p>
            <a:r>
              <a:rPr lang="fr-FR" sz="1050" dirty="0" err="1" smtClean="0"/>
              <a:t>Bitrate</a:t>
            </a:r>
            <a:r>
              <a:rPr lang="fr-FR" sz="1050" dirty="0" smtClean="0"/>
              <a:t> </a:t>
            </a:r>
            <a:r>
              <a:rPr lang="fr-FR" sz="1050" dirty="0"/>
              <a:t>: débit du flux entrant en kilobits/s </a:t>
            </a:r>
          </a:p>
          <a:p>
            <a:r>
              <a:rPr lang="fr-FR" sz="1050" dirty="0" smtClean="0"/>
              <a:t>Buffer </a:t>
            </a:r>
            <a:r>
              <a:rPr lang="fr-FR" sz="1050" dirty="0"/>
              <a:t>: image de l’utilisation du buffer interne </a:t>
            </a:r>
          </a:p>
          <a:p>
            <a:r>
              <a:rPr lang="fr-FR" sz="1050" dirty="0" smtClean="0"/>
              <a:t>Volume </a:t>
            </a:r>
            <a:r>
              <a:rPr lang="fr-FR" sz="1050" dirty="0"/>
              <a:t>: valeur courante du volume en % </a:t>
            </a:r>
          </a:p>
          <a:p>
            <a:r>
              <a:rPr lang="en-US" sz="1050" dirty="0" smtClean="0"/>
              <a:t>Peak </a:t>
            </a:r>
            <a:r>
              <a:rPr lang="en-US" sz="1050" dirty="0"/>
              <a:t>Left/Right : </a:t>
            </a:r>
            <a:r>
              <a:rPr lang="en-US" sz="1050" dirty="0" err="1"/>
              <a:t>valeurs</a:t>
            </a:r>
            <a:r>
              <a:rPr lang="en-US" sz="1050" dirty="0"/>
              <a:t> peak du signal audio en sortie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Monitoring des équipements - HP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Espace réservé du contenu 6" descr="hp paramètre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2118" b="16724"/>
          <a:stretch>
            <a:fillRect/>
          </a:stretch>
        </p:blipFill>
        <p:spPr>
          <a:xfrm>
            <a:off x="899592" y="966356"/>
            <a:ext cx="5256584" cy="4454732"/>
          </a:xfrm>
        </p:spPr>
      </p:pic>
      <p:sp>
        <p:nvSpPr>
          <p:cNvPr id="8" name="ZoneTexte 7"/>
          <p:cNvSpPr txBox="1"/>
          <p:nvPr/>
        </p:nvSpPr>
        <p:spPr>
          <a:xfrm>
            <a:off x="4004164" y="1854747"/>
            <a:ext cx="4032448" cy="4884658"/>
          </a:xfrm>
          <a:prstGeom prst="round2DiagRect">
            <a:avLst/>
          </a:prstGeom>
          <a:solidFill>
            <a:srgbClr val="D9D9D9"/>
          </a:solidFill>
          <a:effectLst/>
        </p:spPr>
        <p:txBody>
          <a:bodyPr wrap="square" rtlCol="0">
            <a:spAutoFit/>
          </a:bodyPr>
          <a:lstStyle/>
          <a:p>
            <a:pPr fontAlgn="base"/>
            <a:r>
              <a:rPr lang="fr-FR" sz="1100" dirty="0" smtClean="0"/>
              <a:t>Streaming </a:t>
            </a:r>
            <a:r>
              <a:rPr lang="fr-FR" sz="1100" dirty="0" err="1" smtClean="0"/>
              <a:t>Status</a:t>
            </a:r>
            <a:endParaRPr lang="fr-FR" sz="1100" dirty="0" smtClean="0"/>
          </a:p>
          <a:p>
            <a:pPr lvl="0"/>
            <a:r>
              <a:rPr lang="fr-FR" sz="1100" dirty="0"/>
              <a:t>RTP </a:t>
            </a:r>
            <a:r>
              <a:rPr lang="fr-FR" sz="1100" dirty="0" err="1"/>
              <a:t>lost</a:t>
            </a:r>
            <a:r>
              <a:rPr lang="fr-FR" sz="1100" dirty="0"/>
              <a:t> frames : trames perdus pendant le décodage </a:t>
            </a:r>
            <a:r>
              <a:rPr lang="fr-FR" sz="1100" dirty="0" smtClean="0"/>
              <a:t>(</a:t>
            </a:r>
            <a:r>
              <a:rPr lang="fr-FR" sz="1100" dirty="0"/>
              <a:t>aucun paquet ne doivent être perdu pour une qualité de son irréprochable, quelques paquets perdus (&lt;10paquets/min) ne sont pas perçus par l’oreille et au-delà (&gt;20 paquets/min) le son devient haché. </a:t>
            </a:r>
          </a:p>
          <a:p>
            <a:pPr lvl="0"/>
            <a:endParaRPr lang="fr-FR" sz="1100" dirty="0" smtClean="0"/>
          </a:p>
          <a:p>
            <a:pPr lvl="0"/>
            <a:r>
              <a:rPr lang="fr-FR" sz="1100" dirty="0" smtClean="0"/>
              <a:t>RTP </a:t>
            </a:r>
            <a:r>
              <a:rPr lang="fr-FR" sz="1100" dirty="0" err="1"/>
              <a:t>dup</a:t>
            </a:r>
            <a:r>
              <a:rPr lang="fr-FR" sz="1100" dirty="0"/>
              <a:t> frames : trames décodées en double lorsque le décodeur est plus rapide que l’encodeur</a:t>
            </a:r>
          </a:p>
          <a:p>
            <a:pPr lvl="0"/>
            <a:endParaRPr lang="fr-FR" sz="1100" dirty="0" smtClean="0"/>
          </a:p>
          <a:p>
            <a:pPr lvl="0"/>
            <a:r>
              <a:rPr lang="fr-FR" sz="1100" dirty="0" smtClean="0"/>
              <a:t>RTP </a:t>
            </a:r>
            <a:r>
              <a:rPr lang="fr-FR" sz="1100" dirty="0"/>
              <a:t>drop frames : trames non décodées lorsque le décodeur est plus lent que l’encodeur</a:t>
            </a:r>
          </a:p>
          <a:p>
            <a:pPr lvl="0"/>
            <a:endParaRPr lang="fr-FR" sz="1100" dirty="0" smtClean="0"/>
          </a:p>
          <a:p>
            <a:r>
              <a:rPr lang="fr-FR" sz="1100" dirty="0"/>
              <a:t>Soft </a:t>
            </a:r>
            <a:r>
              <a:rPr lang="fr-FR" sz="1100" dirty="0" err="1"/>
              <a:t>error</a:t>
            </a:r>
            <a:r>
              <a:rPr lang="fr-FR" sz="1100" dirty="0"/>
              <a:t> : s’incrémente lorsque le buffer est vide. Ce paramètre montre que le buffer est sous dimensionné. Il remet les compteurs RTP à 0. Ce paramètre est très important pour évaluer le bon fonctionnement du haut-parleur</a:t>
            </a:r>
            <a:r>
              <a:rPr lang="fr-FR" sz="1100" dirty="0" smtClean="0"/>
              <a:t>.</a:t>
            </a:r>
          </a:p>
          <a:p>
            <a:endParaRPr lang="fr-FR" sz="1100" dirty="0"/>
          </a:p>
          <a:p>
            <a:pPr lvl="0"/>
            <a:r>
              <a:rPr lang="fr-FR" sz="1100" dirty="0" err="1" smtClean="0"/>
              <a:t>Reconnects</a:t>
            </a:r>
            <a:r>
              <a:rPr lang="fr-FR" sz="1100" dirty="0"/>
              <a:t> : compte les connexions entre le décodeur et l’encodeur. Les déconnexions sont dues à une déconnexion physique Ethernet (de ou plusieurs paires) de l’un ou de </a:t>
            </a:r>
            <a:r>
              <a:rPr lang="fr-FR" sz="1100" dirty="0" smtClean="0"/>
              <a:t>l’autre. Le </a:t>
            </a:r>
            <a:r>
              <a:rPr lang="fr-FR" sz="1100" dirty="0"/>
              <a:t>compteur se remet à 0 lors d’une déconnexion électrique du décodeur ou d’un changement de configuration</a:t>
            </a:r>
            <a:r>
              <a:rPr lang="fr-FR" sz="11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040" y="1214438"/>
            <a:ext cx="7881794" cy="52387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3A-7040-4248-A540-31BA5777CAFE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9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Monitoring des équipements - Encodeur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3A-7040-4248-A540-31BA5777CAFE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Espace réservé du contenu 6" descr="encodeur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971" r="35118" b="46258"/>
          <a:stretch>
            <a:fillRect/>
          </a:stretch>
        </p:blipFill>
        <p:spPr>
          <a:xfrm>
            <a:off x="179512" y="1772816"/>
            <a:ext cx="5658672" cy="33123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12160" y="2492896"/>
            <a:ext cx="2520280" cy="1634490"/>
          </a:xfrm>
          <a:prstGeom prst="round2DiagRect">
            <a:avLst/>
          </a:prstGeom>
          <a:solidFill>
            <a:srgbClr val="D9D9D9"/>
          </a:solidFill>
          <a:effectLst/>
        </p:spPr>
        <p:txBody>
          <a:bodyPr wrap="square" rtlCol="0">
            <a:spAutoFit/>
          </a:bodyPr>
          <a:lstStyle/>
          <a:p>
            <a:pPr fontAlgn="base"/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et </a:t>
            </a:r>
            <a:r>
              <a:rPr lang="fr-FR" dirty="0" err="1" smtClean="0"/>
              <a:t>Peak</a:t>
            </a:r>
            <a:r>
              <a:rPr lang="fr-FR" dirty="0" smtClean="0"/>
              <a:t> Right fluctue</a:t>
            </a:r>
          </a:p>
          <a:p>
            <a:pPr fontAlgn="base"/>
            <a:r>
              <a:rPr lang="fr-FR" dirty="0" smtClean="0"/>
              <a:t>Eviter les saturations</a:t>
            </a:r>
          </a:p>
          <a:p>
            <a:pPr fontAlgn="base"/>
            <a:r>
              <a:rPr lang="fr-FR" dirty="0" err="1" smtClean="0"/>
              <a:t>Listen</a:t>
            </a:r>
            <a:r>
              <a:rPr lang="fr-FR" dirty="0" smtClean="0"/>
              <a:t> Online</a:t>
            </a:r>
          </a:p>
          <a:p>
            <a:pPr fontAlgn="base"/>
            <a:r>
              <a:rPr lang="fr-FR" dirty="0" smtClean="0"/>
              <a:t>Active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Monitoring des équipements - Relai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979712" y="3501008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status ba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4648849" cy="341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3A-7040-4248-A540-31BA5777CAFE}" type="datetime1">
              <a:rPr lang="fr-FR" smtClean="0"/>
              <a:pPr/>
              <a:t>01/09/2015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6148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Affichage à l'écran (4:3)</PresentationFormat>
  <Paragraphs>110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Monitoring des équipements - HP</vt:lpstr>
      <vt:lpstr>Monitoring des équipements - HP</vt:lpstr>
      <vt:lpstr>Présentation PowerPoint</vt:lpstr>
      <vt:lpstr>Monitoring des équipements - Encodeur</vt:lpstr>
      <vt:lpstr>Monitoring des équipements - Relai</vt:lpstr>
      <vt:lpstr>Présentation PowerPoint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KHALFOUNE, Nora</cp:lastModifiedBy>
  <cp:revision>700</cp:revision>
  <dcterms:created xsi:type="dcterms:W3CDTF">2012-06-19T08:22:40Z</dcterms:created>
  <dcterms:modified xsi:type="dcterms:W3CDTF">2015-09-01T07:13:32Z</dcterms:modified>
</cp:coreProperties>
</file>